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70" r:id="rId4"/>
    <p:sldId id="271" r:id="rId5"/>
    <p:sldId id="273" r:id="rId6"/>
    <p:sldId id="280" r:id="rId7"/>
    <p:sldId id="277" r:id="rId8"/>
    <p:sldId id="274" r:id="rId9"/>
    <p:sldId id="278" r:id="rId10"/>
    <p:sldId id="279" r:id="rId11"/>
    <p:sldId id="267" r:id="rId12"/>
    <p:sldId id="282" r:id="rId13"/>
    <p:sldId id="258" r:id="rId14"/>
    <p:sldId id="262" r:id="rId15"/>
    <p:sldId id="259" r:id="rId16"/>
    <p:sldId id="263" r:id="rId17"/>
    <p:sldId id="264" r:id="rId18"/>
    <p:sldId id="260" r:id="rId19"/>
    <p:sldId id="265" r:id="rId20"/>
    <p:sldId id="268" r:id="rId21"/>
    <p:sldId id="283" r:id="rId22"/>
    <p:sldId id="269" r:id="rId23"/>
    <p:sldId id="284" r:id="rId24"/>
    <p:sldId id="286" r:id="rId25"/>
    <p:sldId id="285" r:id="rId26"/>
    <p:sldId id="28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1290" y="7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37D191B-3303-459C-93C9-3A380AD7B076}" type="datetimeFigureOut">
              <a:rPr lang="en-ZA" smtClean="0"/>
              <a:t>2014-06-10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6511860-B32E-43C6-AB66-BF4F329C79D5}" type="slidenum">
              <a:rPr lang="en-ZA" smtClean="0"/>
              <a:t>‹#›</a:t>
            </a:fld>
            <a:endParaRPr lang="en-ZA"/>
          </a:p>
        </p:txBody>
      </p:sp>
      <p:sp>
        <p:nvSpPr>
          <p:cNvPr id="8" name="Rectangle 7"/>
          <p:cNvSpPr/>
          <p:nvPr userDrawn="1"/>
        </p:nvSpPr>
        <p:spPr>
          <a:xfrm>
            <a:off x="392838" y="417250"/>
            <a:ext cx="8369423" cy="62054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739" t="18449" r="6543" b="12511"/>
          <a:stretch/>
        </p:blipFill>
        <p:spPr>
          <a:xfrm>
            <a:off x="6914873" y="5582546"/>
            <a:ext cx="1847388" cy="1040196"/>
          </a:xfrm>
          <a:prstGeom prst="rect">
            <a:avLst/>
          </a:prstGeom>
        </p:spPr>
      </p:pic>
    </p:spTree>
    <p:extLst>
      <p:ext uri="{BB962C8B-B14F-4D97-AF65-F5344CB8AC3E}">
        <p14:creationId xmlns:p14="http://schemas.microsoft.com/office/powerpoint/2010/main" val="5766310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7D191B-3303-459C-93C9-3A380AD7B076}" type="datetimeFigureOut">
              <a:rPr lang="en-ZA" smtClean="0"/>
              <a:t>2014-06-10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6511860-B32E-43C6-AB66-BF4F329C79D5}" type="slidenum">
              <a:rPr lang="en-ZA" smtClean="0"/>
              <a:t>‹#›</a:t>
            </a:fld>
            <a:endParaRPr lang="en-ZA"/>
          </a:p>
        </p:txBody>
      </p:sp>
    </p:spTree>
    <p:extLst>
      <p:ext uri="{BB962C8B-B14F-4D97-AF65-F5344CB8AC3E}">
        <p14:creationId xmlns:p14="http://schemas.microsoft.com/office/powerpoint/2010/main" val="4093176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7D191B-3303-459C-93C9-3A380AD7B076}" type="datetimeFigureOut">
              <a:rPr lang="en-ZA" smtClean="0"/>
              <a:t>2014-06-10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6511860-B32E-43C6-AB66-BF4F329C79D5}" type="slidenum">
              <a:rPr lang="en-ZA" smtClean="0"/>
              <a:t>‹#›</a:t>
            </a:fld>
            <a:endParaRPr lang="en-ZA"/>
          </a:p>
        </p:txBody>
      </p:sp>
    </p:spTree>
    <p:extLst>
      <p:ext uri="{BB962C8B-B14F-4D97-AF65-F5344CB8AC3E}">
        <p14:creationId xmlns:p14="http://schemas.microsoft.com/office/powerpoint/2010/main" val="4087878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7D191B-3303-459C-93C9-3A380AD7B076}" type="datetimeFigureOut">
              <a:rPr lang="en-ZA" smtClean="0"/>
              <a:t>2014-06-10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6511860-B32E-43C6-AB66-BF4F329C79D5}" type="slidenum">
              <a:rPr lang="en-ZA" smtClean="0"/>
              <a:t>‹#›</a:t>
            </a:fld>
            <a:endParaRPr lang="en-ZA"/>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6739" t="18449" r="6543" b="12511"/>
          <a:stretch/>
        </p:blipFill>
        <p:spPr>
          <a:xfrm>
            <a:off x="7010862" y="5656865"/>
            <a:ext cx="1847388" cy="1040196"/>
          </a:xfrm>
          <a:prstGeom prst="rect">
            <a:avLst/>
          </a:prstGeom>
        </p:spPr>
      </p:pic>
    </p:spTree>
    <p:extLst>
      <p:ext uri="{BB962C8B-B14F-4D97-AF65-F5344CB8AC3E}">
        <p14:creationId xmlns:p14="http://schemas.microsoft.com/office/powerpoint/2010/main" val="34558583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7D191B-3303-459C-93C9-3A380AD7B076}" type="datetimeFigureOut">
              <a:rPr lang="en-ZA" smtClean="0"/>
              <a:t>2014-06-10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6511860-B32E-43C6-AB66-BF4F329C79D5}" type="slidenum">
              <a:rPr lang="en-ZA" smtClean="0"/>
              <a:t>‹#›</a:t>
            </a:fld>
            <a:endParaRPr lang="en-ZA"/>
          </a:p>
        </p:txBody>
      </p:sp>
    </p:spTree>
    <p:extLst>
      <p:ext uri="{BB962C8B-B14F-4D97-AF65-F5344CB8AC3E}">
        <p14:creationId xmlns:p14="http://schemas.microsoft.com/office/powerpoint/2010/main" val="3900438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37D191B-3303-459C-93C9-3A380AD7B076}" type="datetimeFigureOut">
              <a:rPr lang="en-ZA" smtClean="0"/>
              <a:t>2014-06-10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6511860-B32E-43C6-AB66-BF4F329C79D5}" type="slidenum">
              <a:rPr lang="en-ZA" smtClean="0"/>
              <a:t>‹#›</a:t>
            </a:fld>
            <a:endParaRPr lang="en-ZA"/>
          </a:p>
        </p:txBody>
      </p:sp>
    </p:spTree>
    <p:extLst>
      <p:ext uri="{BB962C8B-B14F-4D97-AF65-F5344CB8AC3E}">
        <p14:creationId xmlns:p14="http://schemas.microsoft.com/office/powerpoint/2010/main" val="3030656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37D191B-3303-459C-93C9-3A380AD7B076}" type="datetimeFigureOut">
              <a:rPr lang="en-ZA" smtClean="0"/>
              <a:t>2014-06-10</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06511860-B32E-43C6-AB66-BF4F329C79D5}" type="slidenum">
              <a:rPr lang="en-ZA" smtClean="0"/>
              <a:t>‹#›</a:t>
            </a:fld>
            <a:endParaRPr lang="en-ZA"/>
          </a:p>
        </p:txBody>
      </p:sp>
    </p:spTree>
    <p:extLst>
      <p:ext uri="{BB962C8B-B14F-4D97-AF65-F5344CB8AC3E}">
        <p14:creationId xmlns:p14="http://schemas.microsoft.com/office/powerpoint/2010/main" val="1257642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37D191B-3303-459C-93C9-3A380AD7B076}" type="datetimeFigureOut">
              <a:rPr lang="en-ZA" smtClean="0"/>
              <a:t>2014-06-10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06511860-B32E-43C6-AB66-BF4F329C79D5}" type="slidenum">
              <a:rPr lang="en-ZA" smtClean="0"/>
              <a:t>‹#›</a:t>
            </a:fld>
            <a:endParaRPr lang="en-ZA"/>
          </a:p>
        </p:txBody>
      </p:sp>
    </p:spTree>
    <p:extLst>
      <p:ext uri="{BB962C8B-B14F-4D97-AF65-F5344CB8AC3E}">
        <p14:creationId xmlns:p14="http://schemas.microsoft.com/office/powerpoint/2010/main" val="2832405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7D191B-3303-459C-93C9-3A380AD7B076}" type="datetimeFigureOut">
              <a:rPr lang="en-ZA" smtClean="0"/>
              <a:t>2014-06-10</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06511860-B32E-43C6-AB66-BF4F329C79D5}" type="slidenum">
              <a:rPr lang="en-ZA" smtClean="0"/>
              <a:t>‹#›</a:t>
            </a:fld>
            <a:endParaRPr lang="en-ZA"/>
          </a:p>
        </p:txBody>
      </p:sp>
    </p:spTree>
    <p:extLst>
      <p:ext uri="{BB962C8B-B14F-4D97-AF65-F5344CB8AC3E}">
        <p14:creationId xmlns:p14="http://schemas.microsoft.com/office/powerpoint/2010/main" val="2444770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7D191B-3303-459C-93C9-3A380AD7B076}" type="datetimeFigureOut">
              <a:rPr lang="en-ZA" smtClean="0"/>
              <a:t>2014-06-10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6511860-B32E-43C6-AB66-BF4F329C79D5}" type="slidenum">
              <a:rPr lang="en-ZA" smtClean="0"/>
              <a:t>‹#›</a:t>
            </a:fld>
            <a:endParaRPr lang="en-ZA"/>
          </a:p>
        </p:txBody>
      </p:sp>
    </p:spTree>
    <p:extLst>
      <p:ext uri="{BB962C8B-B14F-4D97-AF65-F5344CB8AC3E}">
        <p14:creationId xmlns:p14="http://schemas.microsoft.com/office/powerpoint/2010/main" val="1646989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7D191B-3303-459C-93C9-3A380AD7B076}" type="datetimeFigureOut">
              <a:rPr lang="en-ZA" smtClean="0"/>
              <a:t>2014-06-10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6511860-B32E-43C6-AB66-BF4F329C79D5}" type="slidenum">
              <a:rPr lang="en-ZA" smtClean="0"/>
              <a:t>‹#›</a:t>
            </a:fld>
            <a:endParaRPr lang="en-ZA"/>
          </a:p>
        </p:txBody>
      </p:sp>
    </p:spTree>
    <p:extLst>
      <p:ext uri="{BB962C8B-B14F-4D97-AF65-F5344CB8AC3E}">
        <p14:creationId xmlns:p14="http://schemas.microsoft.com/office/powerpoint/2010/main" val="4189214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7D191B-3303-459C-93C9-3A380AD7B076}" type="datetimeFigureOut">
              <a:rPr lang="en-ZA" smtClean="0"/>
              <a:t>2014-06-10</a:t>
            </a:fld>
            <a:endParaRPr lang="en-Z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511860-B32E-43C6-AB66-BF4F329C79D5}" type="slidenum">
              <a:rPr lang="en-ZA" smtClean="0"/>
              <a:t>‹#›</a:t>
            </a:fld>
            <a:endParaRPr lang="en-ZA"/>
          </a:p>
        </p:txBody>
      </p:sp>
    </p:spTree>
    <p:extLst>
      <p:ext uri="{BB962C8B-B14F-4D97-AF65-F5344CB8AC3E}">
        <p14:creationId xmlns:p14="http://schemas.microsoft.com/office/powerpoint/2010/main" val="74632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8269" y="822960"/>
            <a:ext cx="7945516" cy="1752675"/>
          </a:xfrm>
        </p:spPr>
        <p:txBody>
          <a:bodyPr>
            <a:noAutofit/>
          </a:bodyPr>
          <a:lstStyle/>
          <a:p>
            <a:r>
              <a:rPr lang="en-GB" sz="3200" b="1" dirty="0" smtClean="0">
                <a:latin typeface="+mn-lt"/>
              </a:rPr>
              <a:t>ASUF VISION </a:t>
            </a:r>
            <a:r>
              <a:rPr lang="en-GB" sz="3200" b="1" dirty="0">
                <a:latin typeface="+mn-lt"/>
              </a:rPr>
              <a:t>AND POLICY APPROACH TOWARDS EMPLOYMENT AND LABOUR RELATIONS IN THE </a:t>
            </a:r>
            <a:r>
              <a:rPr lang="en-GB" sz="3200" b="1" dirty="0" smtClean="0">
                <a:latin typeface="+mn-lt"/>
              </a:rPr>
              <a:t>AGRICULTURAL SECTOR</a:t>
            </a:r>
            <a:endParaRPr lang="en-ZA" sz="3200" dirty="0">
              <a:latin typeface="+mn-lt"/>
            </a:endParaRPr>
          </a:p>
        </p:txBody>
      </p:sp>
      <p:sp>
        <p:nvSpPr>
          <p:cNvPr id="3" name="Subtitle 2"/>
          <p:cNvSpPr>
            <a:spLocks noGrp="1"/>
          </p:cNvSpPr>
          <p:nvPr>
            <p:ph type="subTitle" idx="1"/>
          </p:nvPr>
        </p:nvSpPr>
        <p:spPr>
          <a:xfrm>
            <a:off x="994410" y="3143250"/>
            <a:ext cx="6412230" cy="2571750"/>
          </a:xfrm>
        </p:spPr>
        <p:txBody>
          <a:bodyPr>
            <a:noAutofit/>
          </a:bodyPr>
          <a:lstStyle/>
          <a:p>
            <a:pPr algn="l"/>
            <a:r>
              <a:rPr lang="en-US" sz="2800" dirty="0" smtClean="0"/>
              <a:t>Dr John Purchase</a:t>
            </a:r>
          </a:p>
          <a:p>
            <a:pPr algn="l"/>
            <a:endParaRPr lang="en-US" sz="2800" dirty="0" smtClean="0"/>
          </a:p>
          <a:p>
            <a:pPr algn="l"/>
            <a:r>
              <a:rPr lang="en-ZA" sz="2800" dirty="0"/>
              <a:t>Cape Agri Employer’s Organisation (CAEO</a:t>
            </a:r>
            <a:r>
              <a:rPr lang="en-ZA" sz="2800" dirty="0" smtClean="0"/>
              <a:t>)</a:t>
            </a:r>
          </a:p>
          <a:p>
            <a:pPr algn="l"/>
            <a:endParaRPr lang="en-US" sz="2800" dirty="0"/>
          </a:p>
          <a:p>
            <a:pPr algn="l"/>
            <a:r>
              <a:rPr lang="en-US" sz="2800" dirty="0" smtClean="0"/>
              <a:t>9 June 2014</a:t>
            </a:r>
            <a:endParaRPr lang="en-ZA" sz="2800" dirty="0"/>
          </a:p>
        </p:txBody>
      </p:sp>
    </p:spTree>
    <p:extLst>
      <p:ext uri="{BB962C8B-B14F-4D97-AF65-F5344CB8AC3E}">
        <p14:creationId xmlns:p14="http://schemas.microsoft.com/office/powerpoint/2010/main" val="1389442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25096"/>
            <a:ext cx="7886700" cy="1067890"/>
          </a:xfrm>
        </p:spPr>
        <p:txBody>
          <a:bodyPr>
            <a:normAutofit/>
          </a:bodyPr>
          <a:lstStyle/>
          <a:p>
            <a:r>
              <a:rPr lang="en-ZA" sz="3600" b="0" dirty="0" smtClean="0"/>
              <a:t>ASUF Declaration of Intent</a:t>
            </a:r>
            <a:endParaRPr lang="en-ZA" sz="3600" b="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37" y="1554480"/>
            <a:ext cx="8382930" cy="3920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4773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66444"/>
          </a:xfrm>
        </p:spPr>
        <p:txBody>
          <a:bodyPr>
            <a:normAutofit/>
          </a:bodyPr>
          <a:lstStyle/>
          <a:p>
            <a:r>
              <a:rPr lang="en-ZA" sz="3600" dirty="0" smtClean="0">
                <a:latin typeface="+mn-lt"/>
              </a:rPr>
              <a:t>For today……..</a:t>
            </a:r>
            <a:endParaRPr lang="en-ZA" sz="3600" dirty="0">
              <a:latin typeface="+mn-lt"/>
            </a:endParaRPr>
          </a:p>
        </p:txBody>
      </p:sp>
      <p:sp>
        <p:nvSpPr>
          <p:cNvPr id="3" name="Content Placeholder 2"/>
          <p:cNvSpPr>
            <a:spLocks noGrp="1"/>
          </p:cNvSpPr>
          <p:nvPr>
            <p:ph idx="1"/>
          </p:nvPr>
        </p:nvSpPr>
        <p:spPr>
          <a:xfrm>
            <a:off x="480060" y="1394460"/>
            <a:ext cx="8263890" cy="4782503"/>
          </a:xfrm>
        </p:spPr>
        <p:txBody>
          <a:bodyPr>
            <a:normAutofit/>
          </a:bodyPr>
          <a:lstStyle/>
          <a:p>
            <a:pPr>
              <a:lnSpc>
                <a:spcPct val="100000"/>
              </a:lnSpc>
              <a:spcBef>
                <a:spcPts val="1800"/>
              </a:spcBef>
            </a:pPr>
            <a:r>
              <a:rPr lang="en-ZA" sz="2400" dirty="0" smtClean="0"/>
              <a:t>Does </a:t>
            </a:r>
            <a:r>
              <a:rPr lang="en-ZA" sz="2400" dirty="0"/>
              <a:t>organised agriculture now have a ‘united front</a:t>
            </a:r>
            <a:r>
              <a:rPr lang="en-ZA" sz="2400" dirty="0" smtClean="0"/>
              <a:t>’? </a:t>
            </a:r>
          </a:p>
          <a:p>
            <a:pPr>
              <a:lnSpc>
                <a:spcPct val="100000"/>
              </a:lnSpc>
              <a:spcBef>
                <a:spcPts val="1800"/>
              </a:spcBef>
            </a:pPr>
            <a:r>
              <a:rPr lang="en-ZA" sz="2400" dirty="0" smtClean="0"/>
              <a:t> </a:t>
            </a:r>
            <a:r>
              <a:rPr lang="en-ZA" sz="2400" b="1" dirty="0"/>
              <a:t>Does ASUF have consensus positions on strategic issues affecting agriculture</a:t>
            </a:r>
            <a:r>
              <a:rPr lang="en-ZA" sz="2400" b="1" dirty="0" smtClean="0"/>
              <a:t>? </a:t>
            </a:r>
          </a:p>
          <a:p>
            <a:pPr>
              <a:lnSpc>
                <a:spcPct val="100000"/>
              </a:lnSpc>
              <a:spcBef>
                <a:spcPts val="1800"/>
              </a:spcBef>
            </a:pPr>
            <a:r>
              <a:rPr lang="en-ZA" sz="2400" dirty="0" smtClean="0"/>
              <a:t> </a:t>
            </a:r>
            <a:r>
              <a:rPr lang="en-ZA" sz="2400" dirty="0"/>
              <a:t>Could ASUF now negotiate with one voice with the government, other stakeholders and the international community</a:t>
            </a:r>
            <a:r>
              <a:rPr lang="en-ZA" sz="2400" dirty="0" smtClean="0"/>
              <a:t>? </a:t>
            </a:r>
          </a:p>
          <a:p>
            <a:pPr>
              <a:lnSpc>
                <a:spcPct val="100000"/>
              </a:lnSpc>
              <a:spcBef>
                <a:spcPts val="1800"/>
              </a:spcBef>
            </a:pPr>
            <a:r>
              <a:rPr lang="en-ZA" sz="2400" dirty="0" smtClean="0"/>
              <a:t> </a:t>
            </a:r>
            <a:r>
              <a:rPr lang="en-ZA" sz="2400" dirty="0"/>
              <a:t>What does ASUF’s planned social compact with the government and labour on social issues entail? </a:t>
            </a:r>
          </a:p>
        </p:txBody>
      </p:sp>
    </p:spTree>
    <p:extLst>
      <p:ext uri="{BB962C8B-B14F-4D97-AF65-F5344CB8AC3E}">
        <p14:creationId xmlns:p14="http://schemas.microsoft.com/office/powerpoint/2010/main" val="2331153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639" y="109182"/>
            <a:ext cx="6687403" cy="6646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www.agbiz.co.za/uploads/images/ASUF/Min%20ASUF%20Con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5883" y="651678"/>
            <a:ext cx="2528318" cy="17179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agbiz.co.za/uploads/images/ASUF/NM%20ASUF%20Con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956" y="651679"/>
            <a:ext cx="2399352" cy="1717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176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229" y="0"/>
            <a:ext cx="7886700" cy="949909"/>
          </a:xfrm>
        </p:spPr>
        <p:txBody>
          <a:bodyPr>
            <a:normAutofit/>
          </a:bodyPr>
          <a:lstStyle/>
          <a:p>
            <a:r>
              <a:rPr lang="en-ZA" sz="2800" b="1" dirty="0" smtClean="0">
                <a:latin typeface="Arial" panose="020B0604020202020204" pitchFamily="34" charset="0"/>
                <a:cs typeface="Arial" panose="020B0604020202020204" pitchFamily="34" charset="0"/>
              </a:rPr>
              <a:t>Reasons for joint position on labour</a:t>
            </a:r>
            <a:endParaRPr lang="en-ZA"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72955" y="965148"/>
            <a:ext cx="8679975" cy="4925212"/>
          </a:xfrm>
        </p:spPr>
        <p:txBody>
          <a:bodyPr>
            <a:noAutofit/>
          </a:bodyPr>
          <a:lstStyle/>
          <a:p>
            <a:pPr lvl="0">
              <a:lnSpc>
                <a:spcPct val="150000"/>
              </a:lnSpc>
            </a:pPr>
            <a:r>
              <a:rPr lang="en-GB" sz="1600" dirty="0">
                <a:latin typeface="Arial" panose="020B0604020202020204" pitchFamily="34" charset="0"/>
                <a:cs typeface="Arial" panose="020B0604020202020204" pitchFamily="34" charset="0"/>
              </a:rPr>
              <a:t>There are </a:t>
            </a:r>
            <a:r>
              <a:rPr lang="en-GB" sz="1600" b="1" dirty="0">
                <a:latin typeface="Arial" panose="020B0604020202020204" pitchFamily="34" charset="0"/>
                <a:cs typeface="Arial" panose="020B0604020202020204" pitchFamily="34" charset="0"/>
              </a:rPr>
              <a:t>more than 600 000 workers involved in the commercial farming sector</a:t>
            </a:r>
            <a:r>
              <a:rPr lang="en-GB" sz="1600" dirty="0">
                <a:latin typeface="Arial" panose="020B0604020202020204" pitchFamily="34" charset="0"/>
                <a:cs typeface="Arial" panose="020B0604020202020204" pitchFamily="34" charset="0"/>
              </a:rPr>
              <a:t> who along with household members are relying on the economic wellbeing of the sector for their livelihoods. This figure is an official figure from Stats SA, but does not include farm workers/labourers working outside the formal commercial agricultural sector</a:t>
            </a:r>
            <a:r>
              <a:rPr lang="en-GB" sz="1600" dirty="0" smtClean="0">
                <a:latin typeface="Arial" panose="020B0604020202020204" pitchFamily="34" charset="0"/>
                <a:cs typeface="Arial" panose="020B0604020202020204" pitchFamily="34" charset="0"/>
              </a:rPr>
              <a:t>.</a:t>
            </a:r>
            <a:endParaRPr lang="en-ZA" sz="1600" dirty="0">
              <a:latin typeface="Arial" panose="020B0604020202020204" pitchFamily="34" charset="0"/>
              <a:cs typeface="Arial" panose="020B0604020202020204" pitchFamily="34" charset="0"/>
            </a:endParaRPr>
          </a:p>
          <a:p>
            <a:pPr lvl="0">
              <a:lnSpc>
                <a:spcPct val="150000"/>
              </a:lnSpc>
            </a:pPr>
            <a:r>
              <a:rPr lang="en-GB" sz="1600" b="1" dirty="0">
                <a:latin typeface="Arial" panose="020B0604020202020204" pitchFamily="34" charset="0"/>
                <a:cs typeface="Arial" panose="020B0604020202020204" pitchFamily="34" charset="0"/>
              </a:rPr>
              <a:t>The remuneration of farm workers amounts to approximately R13 billion per annum </a:t>
            </a:r>
            <a:r>
              <a:rPr lang="en-GB" sz="1600" dirty="0">
                <a:latin typeface="Arial" panose="020B0604020202020204" pitchFamily="34" charset="0"/>
                <a:cs typeface="Arial" panose="020B0604020202020204" pitchFamily="34" charset="0"/>
              </a:rPr>
              <a:t>– about 8% of gross income and 26% of net income in the primary agricultural sector.  This emphasizes the importance of wage agreements, productivity considerations, labour legislation and general labour relations on the economic sustainability of the sector</a:t>
            </a:r>
            <a:r>
              <a:rPr lang="en-GB" sz="1600" dirty="0" smtClean="0">
                <a:latin typeface="Arial" panose="020B0604020202020204" pitchFamily="34" charset="0"/>
                <a:cs typeface="Arial" panose="020B0604020202020204" pitchFamily="34" charset="0"/>
              </a:rPr>
              <a:t>.</a:t>
            </a:r>
            <a:endParaRPr lang="en-ZA" sz="1600" dirty="0">
              <a:latin typeface="Arial" panose="020B0604020202020204" pitchFamily="34" charset="0"/>
              <a:cs typeface="Arial" panose="020B0604020202020204" pitchFamily="34" charset="0"/>
            </a:endParaRPr>
          </a:p>
          <a:p>
            <a:pPr lvl="0">
              <a:lnSpc>
                <a:spcPct val="150000"/>
              </a:lnSpc>
            </a:pPr>
            <a:r>
              <a:rPr lang="en-GB" sz="1600" b="1" dirty="0">
                <a:latin typeface="Arial" panose="020B0604020202020204" pitchFamily="34" charset="0"/>
                <a:cs typeface="Arial" panose="020B0604020202020204" pitchFamily="34" charset="0"/>
              </a:rPr>
              <a:t>Farming </a:t>
            </a:r>
            <a:r>
              <a:rPr lang="en-GB" sz="1600" b="1" dirty="0" smtClean="0">
                <a:latin typeface="Arial" panose="020B0604020202020204" pitchFamily="34" charset="0"/>
                <a:cs typeface="Arial" panose="020B0604020202020204" pitchFamily="34" charset="0"/>
              </a:rPr>
              <a:t>communities </a:t>
            </a:r>
            <a:r>
              <a:rPr lang="en-GB" sz="1600" b="1" dirty="0">
                <a:latin typeface="Arial" panose="020B0604020202020204" pitchFamily="34" charset="0"/>
                <a:cs typeface="Arial" panose="020B0604020202020204" pitchFamily="34" charset="0"/>
              </a:rPr>
              <a:t>can be regarded as inter- and </a:t>
            </a:r>
            <a:r>
              <a:rPr lang="en-GB" sz="1600" b="1" dirty="0" smtClean="0">
                <a:latin typeface="Arial" panose="020B0604020202020204" pitchFamily="34" charset="0"/>
                <a:cs typeface="Arial" panose="020B0604020202020204" pitchFamily="34" charset="0"/>
              </a:rPr>
              <a:t>intra-dependent </a:t>
            </a:r>
            <a:r>
              <a:rPr lang="en-GB" sz="1600" b="1" dirty="0">
                <a:latin typeface="Arial" panose="020B0604020202020204" pitchFamily="34" charset="0"/>
                <a:cs typeface="Arial" panose="020B0604020202020204" pitchFamily="34" charset="0"/>
              </a:rPr>
              <a:t>socio-economic units </a:t>
            </a:r>
            <a:r>
              <a:rPr lang="en-GB" sz="1600" dirty="0">
                <a:latin typeface="Arial" panose="020B0604020202020204" pitchFamily="34" charset="0"/>
                <a:cs typeface="Arial" panose="020B0604020202020204" pitchFamily="34" charset="0"/>
              </a:rPr>
              <a:t>requiring, with a view to rural stability, a broader approach </a:t>
            </a:r>
            <a:r>
              <a:rPr lang="en-GB" sz="1600" dirty="0" smtClean="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than merely labour relations - in terms of social matters like schools, housing, security of tenure, funeral arrangements, etc</a:t>
            </a:r>
            <a:r>
              <a:rPr lang="en-GB" sz="1600" dirty="0" smtClean="0">
                <a:latin typeface="Arial" panose="020B0604020202020204" pitchFamily="34" charset="0"/>
                <a:cs typeface="Arial" panose="020B0604020202020204" pitchFamily="34" charset="0"/>
              </a:rPr>
              <a:t>.</a:t>
            </a:r>
            <a:endParaRPr lang="en-Z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1753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5309"/>
            <a:ext cx="7886700" cy="958787"/>
          </a:xfrm>
        </p:spPr>
        <p:txBody>
          <a:bodyPr>
            <a:normAutofit/>
          </a:bodyPr>
          <a:lstStyle/>
          <a:p>
            <a:r>
              <a:rPr lang="en-ZA" sz="2800" b="1" dirty="0" smtClean="0">
                <a:latin typeface="Arial" panose="020B0604020202020204" pitchFamily="34" charset="0"/>
                <a:cs typeface="Arial" panose="020B0604020202020204" pitchFamily="34" charset="0"/>
              </a:rPr>
              <a:t>Reasons for joint position on labour (Cont.)</a:t>
            </a:r>
            <a:endParaRPr lang="en-ZA"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90616" y="1260629"/>
            <a:ext cx="8247357" cy="3844032"/>
          </a:xfrm>
        </p:spPr>
        <p:txBody>
          <a:bodyPr>
            <a:noAutofit/>
          </a:bodyPr>
          <a:lstStyle/>
          <a:p>
            <a:pPr lvl="0">
              <a:lnSpc>
                <a:spcPct val="150000"/>
              </a:lnSpc>
            </a:pPr>
            <a:r>
              <a:rPr lang="en-GB" sz="1600" dirty="0" smtClean="0">
                <a:latin typeface="Arial" panose="020B0604020202020204" pitchFamily="34" charset="0"/>
                <a:cs typeface="Arial" panose="020B0604020202020204" pitchFamily="34" charset="0"/>
              </a:rPr>
              <a:t>As </a:t>
            </a:r>
            <a:r>
              <a:rPr lang="en-GB" sz="1600" dirty="0">
                <a:latin typeface="Arial" panose="020B0604020202020204" pitchFamily="34" charset="0"/>
                <a:cs typeface="Arial" panose="020B0604020202020204" pitchFamily="34" charset="0"/>
              </a:rPr>
              <a:t>clearly expressed in government’s overarching policy document, the National Development Plan, as well as in other policy documents, employment creation, alleviation of poverty and rural development still hinge on the agricultural sector, the </a:t>
            </a:r>
            <a:r>
              <a:rPr lang="en-GB" sz="1600" b="1" dirty="0">
                <a:latin typeface="Arial" panose="020B0604020202020204" pitchFamily="34" charset="0"/>
                <a:cs typeface="Arial" panose="020B0604020202020204" pitchFamily="34" charset="0"/>
              </a:rPr>
              <a:t>current trend of decreasing employment should be reversed</a:t>
            </a:r>
            <a:r>
              <a:rPr lang="en-GB" sz="1600" dirty="0">
                <a:latin typeface="Arial" panose="020B0604020202020204" pitchFamily="34" charset="0"/>
                <a:cs typeface="Arial" panose="020B0604020202020204" pitchFamily="34" charset="0"/>
              </a:rPr>
              <a:t>. </a:t>
            </a:r>
            <a:endParaRPr lang="en-ZA" sz="1600" dirty="0">
              <a:latin typeface="Arial" panose="020B0604020202020204" pitchFamily="34" charset="0"/>
              <a:cs typeface="Arial" panose="020B0604020202020204" pitchFamily="34" charset="0"/>
            </a:endParaRPr>
          </a:p>
          <a:p>
            <a:pPr lvl="0">
              <a:lnSpc>
                <a:spcPct val="150000"/>
              </a:lnSpc>
            </a:pPr>
            <a:r>
              <a:rPr lang="en-GB" sz="1600" b="1" dirty="0">
                <a:latin typeface="Arial" panose="020B0604020202020204" pitchFamily="34" charset="0"/>
                <a:cs typeface="Arial" panose="020B0604020202020204" pitchFamily="34" charset="0"/>
              </a:rPr>
              <a:t>Labour </a:t>
            </a:r>
            <a:r>
              <a:rPr lang="en-GB" sz="1600" b="1" dirty="0" smtClean="0">
                <a:latin typeface="Arial" panose="020B0604020202020204" pitchFamily="34" charset="0"/>
                <a:cs typeface="Arial" panose="020B0604020202020204" pitchFamily="34" charset="0"/>
              </a:rPr>
              <a:t>unrest, </a:t>
            </a:r>
            <a:r>
              <a:rPr lang="en-GB" sz="1600" b="1" dirty="0">
                <a:latin typeface="Arial" panose="020B0604020202020204" pitchFamily="34" charset="0"/>
                <a:cs typeface="Arial" panose="020B0604020202020204" pitchFamily="34" charset="0"/>
              </a:rPr>
              <a:t>as was experienced in 2012, led to consequences not conducive towards furthering national policy </a:t>
            </a:r>
            <a:r>
              <a:rPr lang="en-GB" sz="1600" b="1" dirty="0" smtClean="0">
                <a:latin typeface="Arial" panose="020B0604020202020204" pitchFamily="34" charset="0"/>
                <a:cs typeface="Arial" panose="020B0604020202020204" pitchFamily="34" charset="0"/>
              </a:rPr>
              <a:t>objectives, </a:t>
            </a:r>
            <a:r>
              <a:rPr lang="en-GB" sz="1600" b="1" dirty="0">
                <a:latin typeface="Arial" panose="020B0604020202020204" pitchFamily="34" charset="0"/>
                <a:cs typeface="Arial" panose="020B0604020202020204" pitchFamily="34" charset="0"/>
              </a:rPr>
              <a:t>nor </a:t>
            </a:r>
            <a:r>
              <a:rPr lang="en-GB" sz="1600" b="1" dirty="0" smtClean="0">
                <a:latin typeface="Arial" panose="020B0604020202020204" pitchFamily="34" charset="0"/>
                <a:cs typeface="Arial" panose="020B0604020202020204" pitchFamily="34" charset="0"/>
              </a:rPr>
              <a:t>to healthy </a:t>
            </a:r>
            <a:r>
              <a:rPr lang="en-GB" sz="1600" b="1" dirty="0">
                <a:latin typeface="Arial" panose="020B0604020202020204" pitchFamily="34" charset="0"/>
                <a:cs typeface="Arial" panose="020B0604020202020204" pitchFamily="34" charset="0"/>
              </a:rPr>
              <a:t>labour relations and the sustainability of the agricultural sector. </a:t>
            </a:r>
            <a:endParaRPr lang="en-ZA" sz="1600" b="1" dirty="0">
              <a:latin typeface="Arial" panose="020B0604020202020204" pitchFamily="34" charset="0"/>
              <a:cs typeface="Arial" panose="020B0604020202020204" pitchFamily="34" charset="0"/>
            </a:endParaRPr>
          </a:p>
          <a:p>
            <a:pPr lvl="0">
              <a:lnSpc>
                <a:spcPct val="150000"/>
              </a:lnSpc>
            </a:pPr>
            <a:endParaRPr lang="en-Z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42796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707" y="0"/>
            <a:ext cx="7886700" cy="976544"/>
          </a:xfrm>
        </p:spPr>
        <p:txBody>
          <a:bodyPr>
            <a:normAutofit/>
          </a:bodyPr>
          <a:lstStyle/>
          <a:p>
            <a:r>
              <a:rPr lang="en-ZA" sz="2800" b="1" dirty="0" smtClean="0">
                <a:latin typeface="Arial" panose="020B0604020202020204" pitchFamily="34" charset="0"/>
                <a:cs typeface="Arial" panose="020B0604020202020204" pitchFamily="34" charset="0"/>
              </a:rPr>
              <a:t>Ethical conduct towards labour</a:t>
            </a:r>
            <a:endParaRPr lang="en-ZA"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19467" y="942624"/>
            <a:ext cx="8201451" cy="4934089"/>
          </a:xfrm>
        </p:spPr>
        <p:txBody>
          <a:bodyPr>
            <a:noAutofit/>
          </a:bodyPr>
          <a:lstStyle/>
          <a:p>
            <a:pPr marL="0" indent="0">
              <a:lnSpc>
                <a:spcPct val="150000"/>
              </a:lnSpc>
              <a:buNone/>
            </a:pPr>
            <a:r>
              <a:rPr lang="en-GB" sz="1600" b="1" dirty="0">
                <a:latin typeface="Arial" panose="020B0604020202020204" pitchFamily="34" charset="0"/>
                <a:cs typeface="Arial" panose="020B0604020202020204" pitchFamily="34" charset="0"/>
              </a:rPr>
              <a:t>ASUF will uphold the following value system</a:t>
            </a:r>
            <a:r>
              <a:rPr lang="en-GB" sz="1600" dirty="0">
                <a:latin typeface="Arial" panose="020B0604020202020204" pitchFamily="34" charset="0"/>
                <a:cs typeface="Arial" panose="020B0604020202020204" pitchFamily="34" charset="0"/>
              </a:rPr>
              <a:t> in engaging with farm workers in the workplace or with respect to social considerations</a:t>
            </a:r>
            <a:r>
              <a:rPr lang="en-GB" sz="1600" dirty="0" smtClean="0">
                <a:latin typeface="Arial" panose="020B0604020202020204" pitchFamily="34" charset="0"/>
                <a:cs typeface="Arial" panose="020B0604020202020204" pitchFamily="34" charset="0"/>
              </a:rPr>
              <a:t>:</a:t>
            </a:r>
            <a:endParaRPr lang="en-ZA" sz="1600" dirty="0">
              <a:latin typeface="Arial" panose="020B0604020202020204" pitchFamily="34" charset="0"/>
              <a:cs typeface="Arial" panose="020B0604020202020204" pitchFamily="34" charset="0"/>
            </a:endParaRPr>
          </a:p>
          <a:p>
            <a:pPr lvl="0">
              <a:lnSpc>
                <a:spcPct val="150000"/>
              </a:lnSpc>
            </a:pPr>
            <a:r>
              <a:rPr lang="en-GB" sz="1600" b="1" dirty="0">
                <a:latin typeface="Arial" panose="020B0604020202020204" pitchFamily="34" charset="0"/>
                <a:cs typeface="Arial" panose="020B0604020202020204" pitchFamily="34" charset="0"/>
              </a:rPr>
              <a:t>Labour legislation is to be complied with by all employers</a:t>
            </a:r>
            <a:r>
              <a:rPr lang="en-GB" sz="1600" dirty="0">
                <a:latin typeface="Arial" panose="020B0604020202020204" pitchFamily="34" charset="0"/>
                <a:cs typeface="Arial" panose="020B0604020202020204" pitchFamily="34" charset="0"/>
              </a:rPr>
              <a:t>.  It is expected that legislation take full and objective cognisance of the peculiar situation pertaining to social and economic realities in the agricultural sector at large and subsectors in particular. ASUF will work towards a conducive and legislative policy environment for agriculture and agribusiness</a:t>
            </a:r>
            <a:r>
              <a:rPr lang="en-GB" sz="1600" dirty="0" smtClean="0">
                <a:latin typeface="Arial" panose="020B0604020202020204" pitchFamily="34" charset="0"/>
                <a:cs typeface="Arial" panose="020B0604020202020204" pitchFamily="34" charset="0"/>
              </a:rPr>
              <a:t>.</a:t>
            </a:r>
            <a:endParaRPr lang="en-ZA" sz="1600" dirty="0">
              <a:latin typeface="Arial" panose="020B0604020202020204" pitchFamily="34" charset="0"/>
              <a:cs typeface="Arial" panose="020B0604020202020204" pitchFamily="34" charset="0"/>
            </a:endParaRPr>
          </a:p>
          <a:p>
            <a:pPr lvl="0">
              <a:lnSpc>
                <a:spcPct val="150000"/>
              </a:lnSpc>
            </a:pPr>
            <a:r>
              <a:rPr lang="en-GB" sz="1600" dirty="0">
                <a:latin typeface="Arial" panose="020B0604020202020204" pitchFamily="34" charset="0"/>
                <a:cs typeface="Arial" panose="020B0604020202020204" pitchFamily="34" charset="0"/>
              </a:rPr>
              <a:t>Although minimum wages are prescribed, </a:t>
            </a:r>
            <a:r>
              <a:rPr lang="en-GB" sz="1600" b="1" dirty="0">
                <a:latin typeface="Arial" panose="020B0604020202020204" pitchFamily="34" charset="0"/>
                <a:cs typeface="Arial" panose="020B0604020202020204" pitchFamily="34" charset="0"/>
              </a:rPr>
              <a:t>farm workers are acknowledged as deserving of decent employment conditions and wages based on negotiations between employers and employees</a:t>
            </a:r>
            <a:r>
              <a:rPr lang="en-GB" sz="1600" dirty="0">
                <a:latin typeface="Arial" panose="020B0604020202020204" pitchFamily="34" charset="0"/>
                <a:cs typeface="Arial" panose="020B0604020202020204" pitchFamily="34" charset="0"/>
              </a:rPr>
              <a:t>, if minimum wages are to be exceeded</a:t>
            </a:r>
            <a:r>
              <a:rPr lang="en-GB" sz="1600" dirty="0" smtClean="0">
                <a:latin typeface="Arial" panose="020B0604020202020204" pitchFamily="34" charset="0"/>
                <a:cs typeface="Arial" panose="020B0604020202020204" pitchFamily="34" charset="0"/>
              </a:rPr>
              <a:t>.</a:t>
            </a:r>
            <a:endParaRPr lang="en-ZA" sz="1600" dirty="0">
              <a:latin typeface="Arial" panose="020B0604020202020204" pitchFamily="34" charset="0"/>
              <a:cs typeface="Arial" panose="020B0604020202020204" pitchFamily="34" charset="0"/>
            </a:endParaRPr>
          </a:p>
          <a:p>
            <a:pPr lvl="0">
              <a:lnSpc>
                <a:spcPct val="150000"/>
              </a:lnSpc>
            </a:pPr>
            <a:r>
              <a:rPr lang="en-GB" sz="1600" b="1" dirty="0" smtClean="0">
                <a:latin typeface="Arial" panose="020B0604020202020204" pitchFamily="34" charset="0"/>
                <a:cs typeface="Arial" panose="020B0604020202020204" pitchFamily="34" charset="0"/>
              </a:rPr>
              <a:t>Farm workers </a:t>
            </a:r>
            <a:r>
              <a:rPr lang="en-GB" sz="1600" b="1" dirty="0">
                <a:latin typeface="Arial" panose="020B0604020202020204" pitchFamily="34" charset="0"/>
                <a:cs typeface="Arial" panose="020B0604020202020204" pitchFamily="34" charset="0"/>
              </a:rPr>
              <a:t>are full participants in the economy of the country</a:t>
            </a:r>
            <a:r>
              <a:rPr lang="en-GB" sz="1600" dirty="0">
                <a:latin typeface="Arial" panose="020B0604020202020204" pitchFamily="34" charset="0"/>
                <a:cs typeface="Arial" panose="020B0604020202020204" pitchFamily="34" charset="0"/>
              </a:rPr>
              <a:t> and the perception that farmworkers are a vulnerable grouping should be addressed</a:t>
            </a:r>
            <a:r>
              <a:rPr lang="en-GB" sz="1600" dirty="0" smtClean="0">
                <a:latin typeface="Arial" panose="020B0604020202020204" pitchFamily="34" charset="0"/>
                <a:cs typeface="Arial" panose="020B0604020202020204" pitchFamily="34" charset="0"/>
              </a:rPr>
              <a:t>.</a:t>
            </a:r>
            <a:endParaRPr lang="en-Z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3882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411" y="0"/>
            <a:ext cx="7886700" cy="994299"/>
          </a:xfrm>
        </p:spPr>
        <p:txBody>
          <a:bodyPr>
            <a:normAutofit/>
          </a:bodyPr>
          <a:lstStyle/>
          <a:p>
            <a:r>
              <a:rPr lang="en-ZA" sz="2800" b="1" dirty="0" smtClean="0">
                <a:latin typeface="Arial" panose="020B0604020202020204" pitchFamily="34" charset="0"/>
                <a:cs typeface="Arial" panose="020B0604020202020204" pitchFamily="34" charset="0"/>
              </a:rPr>
              <a:t>Ethical conduct towards labour </a:t>
            </a:r>
            <a:r>
              <a:rPr lang="en-ZA" sz="2800" b="1" dirty="0">
                <a:latin typeface="Arial" panose="020B0604020202020204" pitchFamily="34" charset="0"/>
                <a:cs typeface="Arial" panose="020B0604020202020204" pitchFamily="34" charset="0"/>
              </a:rPr>
              <a:t>(Cont.)</a:t>
            </a:r>
          </a:p>
        </p:txBody>
      </p:sp>
      <p:sp>
        <p:nvSpPr>
          <p:cNvPr id="3" name="Content Placeholder 2"/>
          <p:cNvSpPr>
            <a:spLocks noGrp="1"/>
          </p:cNvSpPr>
          <p:nvPr>
            <p:ph idx="1"/>
          </p:nvPr>
        </p:nvSpPr>
        <p:spPr>
          <a:xfrm>
            <a:off x="423081" y="869614"/>
            <a:ext cx="8529850" cy="4925212"/>
          </a:xfrm>
        </p:spPr>
        <p:txBody>
          <a:bodyPr>
            <a:noAutofit/>
          </a:bodyPr>
          <a:lstStyle/>
          <a:p>
            <a:pPr lvl="0">
              <a:lnSpc>
                <a:spcPct val="150000"/>
              </a:lnSpc>
            </a:pPr>
            <a:r>
              <a:rPr lang="en-GB" sz="1600" b="1" dirty="0" smtClean="0">
                <a:latin typeface="Arial" panose="020B0604020202020204" pitchFamily="34" charset="0"/>
                <a:cs typeface="Arial" panose="020B0604020202020204" pitchFamily="34" charset="0"/>
              </a:rPr>
              <a:t>No </a:t>
            </a:r>
            <a:r>
              <a:rPr lang="en-GB" sz="1600" b="1" dirty="0">
                <a:latin typeface="Arial" panose="020B0604020202020204" pitchFamily="34" charset="0"/>
                <a:cs typeface="Arial" panose="020B0604020202020204" pitchFamily="34" charset="0"/>
              </a:rPr>
              <a:t>worker shall be unfairly discriminated against </a:t>
            </a:r>
            <a:r>
              <a:rPr lang="en-GB" sz="1600" dirty="0">
                <a:latin typeface="Arial" panose="020B0604020202020204" pitchFamily="34" charset="0"/>
                <a:cs typeface="Arial" panose="020B0604020202020204" pitchFamily="34" charset="0"/>
              </a:rPr>
              <a:t>based on race, age, gender, pregnancy, marital status, family responsibility, disability, ethnic or social origin, colour, sexual orientation, religion, HIV-status, conscience, belief, political opinion, culture, language, birth or trade union membership</a:t>
            </a:r>
            <a:r>
              <a:rPr lang="en-GB" sz="1600" dirty="0" smtClean="0">
                <a:latin typeface="Arial" panose="020B0604020202020204" pitchFamily="34" charset="0"/>
                <a:cs typeface="Arial" panose="020B0604020202020204" pitchFamily="34" charset="0"/>
              </a:rPr>
              <a:t>.</a:t>
            </a:r>
            <a:endParaRPr lang="en-ZA" sz="1600" dirty="0">
              <a:latin typeface="Arial" panose="020B0604020202020204" pitchFamily="34" charset="0"/>
              <a:cs typeface="Arial" panose="020B0604020202020204" pitchFamily="34" charset="0"/>
            </a:endParaRPr>
          </a:p>
          <a:p>
            <a:pPr lvl="0">
              <a:lnSpc>
                <a:spcPct val="150000"/>
              </a:lnSpc>
            </a:pPr>
            <a:r>
              <a:rPr lang="en-GB" sz="1600" b="1" dirty="0">
                <a:latin typeface="Arial" panose="020B0604020202020204" pitchFamily="34" charset="0"/>
                <a:cs typeface="Arial" panose="020B0604020202020204" pitchFamily="34" charset="0"/>
              </a:rPr>
              <a:t>No worker shall be subjected to harassment or abuse</a:t>
            </a:r>
            <a:r>
              <a:rPr lang="en-GB" sz="1600" dirty="0" smtClean="0">
                <a:latin typeface="Arial" panose="020B0604020202020204" pitchFamily="34" charset="0"/>
                <a:cs typeface="Arial" panose="020B0604020202020204" pitchFamily="34" charset="0"/>
              </a:rPr>
              <a:t>.</a:t>
            </a:r>
            <a:endParaRPr lang="en-ZA" sz="1600" dirty="0">
              <a:latin typeface="Arial" panose="020B0604020202020204" pitchFamily="34" charset="0"/>
              <a:cs typeface="Arial" panose="020B0604020202020204" pitchFamily="34" charset="0"/>
            </a:endParaRPr>
          </a:p>
          <a:p>
            <a:pPr lvl="0">
              <a:lnSpc>
                <a:spcPct val="150000"/>
              </a:lnSpc>
            </a:pPr>
            <a:r>
              <a:rPr lang="en-GB" sz="1600" b="1" dirty="0">
                <a:latin typeface="Arial" panose="020B0604020202020204" pitchFamily="34" charset="0"/>
                <a:cs typeface="Arial" panose="020B0604020202020204" pitchFamily="34" charset="0"/>
              </a:rPr>
              <a:t>Reasonable access to farms on the basis of a generally agreed to modus operandi </a:t>
            </a:r>
            <a:r>
              <a:rPr lang="en-GB" sz="1600" dirty="0">
                <a:latin typeface="Arial" panose="020B0604020202020204" pitchFamily="34" charset="0"/>
                <a:cs typeface="Arial" panose="020B0604020202020204" pitchFamily="34" charset="0"/>
              </a:rPr>
              <a:t>should be allowed. Access to graves will be based on the generally accepted protocol</a:t>
            </a:r>
            <a:r>
              <a:rPr lang="en-GB" sz="1600" dirty="0" smtClean="0">
                <a:latin typeface="Arial" panose="020B0604020202020204" pitchFamily="34" charset="0"/>
                <a:cs typeface="Arial" panose="020B0604020202020204" pitchFamily="34" charset="0"/>
              </a:rPr>
              <a:t>.</a:t>
            </a:r>
            <a:endParaRPr lang="en-ZA" sz="1600" dirty="0">
              <a:latin typeface="Arial" panose="020B0604020202020204" pitchFamily="34" charset="0"/>
              <a:cs typeface="Arial" panose="020B0604020202020204" pitchFamily="34" charset="0"/>
            </a:endParaRPr>
          </a:p>
          <a:p>
            <a:pPr lvl="0">
              <a:lnSpc>
                <a:spcPct val="150000"/>
              </a:lnSpc>
            </a:pPr>
            <a:r>
              <a:rPr lang="en-GB" sz="1600" b="1" dirty="0">
                <a:latin typeface="Arial" panose="020B0604020202020204" pitchFamily="34" charset="0"/>
                <a:cs typeface="Arial" panose="020B0604020202020204" pitchFamily="34" charset="0"/>
              </a:rPr>
              <a:t>A working environment that is safe and without any risk to the health of employees</a:t>
            </a:r>
            <a:r>
              <a:rPr lang="en-GB" sz="1600" dirty="0">
                <a:latin typeface="Arial" panose="020B0604020202020204" pitchFamily="34" charset="0"/>
                <a:cs typeface="Arial" panose="020B0604020202020204" pitchFamily="34" charset="0"/>
              </a:rPr>
              <a:t>, save for those risks which are inherent to a specific position, will be promoted</a:t>
            </a:r>
            <a:r>
              <a:rPr lang="en-GB" sz="1600" dirty="0" smtClean="0">
                <a:latin typeface="Arial" panose="020B0604020202020204" pitchFamily="34" charset="0"/>
                <a:cs typeface="Arial" panose="020B0604020202020204" pitchFamily="34" charset="0"/>
              </a:rPr>
              <a:t>.</a:t>
            </a:r>
            <a:endParaRPr lang="en-ZA" sz="1600" dirty="0">
              <a:latin typeface="Arial" panose="020B0604020202020204" pitchFamily="34" charset="0"/>
              <a:cs typeface="Arial" panose="020B0604020202020204" pitchFamily="34" charset="0"/>
            </a:endParaRPr>
          </a:p>
          <a:p>
            <a:pPr lvl="0">
              <a:lnSpc>
                <a:spcPct val="150000"/>
              </a:lnSpc>
            </a:pPr>
            <a:r>
              <a:rPr lang="en-GB" sz="1600" b="1" dirty="0">
                <a:latin typeface="Arial" panose="020B0604020202020204" pitchFamily="34" charset="0"/>
                <a:cs typeface="Arial" panose="020B0604020202020204" pitchFamily="34" charset="0"/>
              </a:rPr>
              <a:t>Off-farm housing with a view to sustainable tenure security will be promoted </a:t>
            </a:r>
            <a:r>
              <a:rPr lang="en-GB" sz="1600" dirty="0">
                <a:latin typeface="Arial" panose="020B0604020202020204" pitchFamily="34" charset="0"/>
                <a:cs typeface="Arial" panose="020B0604020202020204" pitchFamily="34" charset="0"/>
              </a:rPr>
              <a:t>as the preferred </a:t>
            </a:r>
            <a:r>
              <a:rPr lang="en-GB" sz="1600" dirty="0" smtClean="0">
                <a:latin typeface="Arial" panose="020B0604020202020204" pitchFamily="34" charset="0"/>
                <a:cs typeface="Arial" panose="020B0604020202020204" pitchFamily="34" charset="0"/>
              </a:rPr>
              <a:t>option, </a:t>
            </a:r>
            <a:r>
              <a:rPr lang="en-GB" sz="1600" dirty="0">
                <a:latin typeface="Arial" panose="020B0604020202020204" pitchFamily="34" charset="0"/>
                <a:cs typeface="Arial" panose="020B0604020202020204" pitchFamily="34" charset="0"/>
              </a:rPr>
              <a:t>whilst good quality </a:t>
            </a:r>
            <a:r>
              <a:rPr lang="en-GB" sz="1600" dirty="0" smtClean="0">
                <a:latin typeface="Arial" panose="020B0604020202020204" pitchFamily="34" charset="0"/>
                <a:cs typeface="Arial" panose="020B0604020202020204" pitchFamily="34" charset="0"/>
              </a:rPr>
              <a:t>on-farm </a:t>
            </a:r>
            <a:r>
              <a:rPr lang="en-GB" sz="1600" dirty="0">
                <a:latin typeface="Arial" panose="020B0604020202020204" pitchFamily="34" charset="0"/>
                <a:cs typeface="Arial" panose="020B0604020202020204" pitchFamily="34" charset="0"/>
              </a:rPr>
              <a:t>housing will be strived for if the preferred option (i.e. off-farm housing) is not achievable or viable</a:t>
            </a:r>
            <a:r>
              <a:rPr lang="en-GB" sz="1600" dirty="0" smtClean="0">
                <a:latin typeface="Arial" panose="020B0604020202020204" pitchFamily="34" charset="0"/>
                <a:cs typeface="Arial" panose="020B0604020202020204" pitchFamily="34" charset="0"/>
              </a:rPr>
              <a:t>.</a:t>
            </a:r>
            <a:endParaRPr lang="en-Z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04226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9798"/>
            <a:ext cx="7886700" cy="976543"/>
          </a:xfrm>
        </p:spPr>
        <p:txBody>
          <a:bodyPr>
            <a:normAutofit/>
          </a:bodyPr>
          <a:lstStyle/>
          <a:p>
            <a:r>
              <a:rPr lang="en-ZA" sz="2800" b="1" dirty="0" smtClean="0">
                <a:latin typeface="Arial" panose="020B0604020202020204" pitchFamily="34" charset="0"/>
                <a:cs typeface="Arial" panose="020B0604020202020204" pitchFamily="34" charset="0"/>
              </a:rPr>
              <a:t>Ethical conduct towards labour </a:t>
            </a:r>
            <a:r>
              <a:rPr lang="en-ZA" sz="2800" b="1" dirty="0">
                <a:latin typeface="Arial" panose="020B0604020202020204" pitchFamily="34" charset="0"/>
                <a:cs typeface="Arial" panose="020B0604020202020204" pitchFamily="34" charset="0"/>
              </a:rPr>
              <a:t>(Cont.)</a:t>
            </a:r>
          </a:p>
        </p:txBody>
      </p:sp>
      <p:sp>
        <p:nvSpPr>
          <p:cNvPr id="3" name="Content Placeholder 2"/>
          <p:cNvSpPr>
            <a:spLocks noGrp="1"/>
          </p:cNvSpPr>
          <p:nvPr>
            <p:ph idx="1"/>
          </p:nvPr>
        </p:nvSpPr>
        <p:spPr>
          <a:xfrm>
            <a:off x="574058" y="1042266"/>
            <a:ext cx="8119565" cy="4916334"/>
          </a:xfrm>
        </p:spPr>
        <p:txBody>
          <a:bodyPr>
            <a:noAutofit/>
          </a:bodyPr>
          <a:lstStyle/>
          <a:p>
            <a:pPr lvl="0">
              <a:lnSpc>
                <a:spcPct val="150000"/>
              </a:lnSpc>
            </a:pPr>
            <a:r>
              <a:rPr lang="en-GB" sz="1600" b="1" dirty="0" smtClean="0">
                <a:latin typeface="Arial" panose="020B0604020202020204" pitchFamily="34" charset="0"/>
                <a:cs typeface="Arial" panose="020B0604020202020204" pitchFamily="34" charset="0"/>
              </a:rPr>
              <a:t>ASUF </a:t>
            </a:r>
            <a:r>
              <a:rPr lang="en-GB" sz="1600" b="1" dirty="0">
                <a:latin typeface="Arial" panose="020B0604020202020204" pitchFamily="34" charset="0"/>
                <a:cs typeface="Arial" panose="020B0604020202020204" pitchFamily="34" charset="0"/>
              </a:rPr>
              <a:t>will ensure that its members understand the </a:t>
            </a:r>
            <a:r>
              <a:rPr lang="en-GB" sz="1600" b="1" dirty="0" err="1">
                <a:latin typeface="Arial" panose="020B0604020202020204" pitchFamily="34" charset="0"/>
                <a:cs typeface="Arial" panose="020B0604020202020204" pitchFamily="34" charset="0"/>
              </a:rPr>
              <a:t>AgriBEE</a:t>
            </a:r>
            <a:r>
              <a:rPr lang="en-GB" sz="1600" b="1" dirty="0">
                <a:latin typeface="Arial" panose="020B0604020202020204" pitchFamily="34" charset="0"/>
                <a:cs typeface="Arial" panose="020B0604020202020204" pitchFamily="34" charset="0"/>
              </a:rPr>
              <a:t> Sector Codes </a:t>
            </a:r>
            <a:r>
              <a:rPr lang="en-GB" sz="1600" dirty="0">
                <a:latin typeface="Arial" panose="020B0604020202020204" pitchFamily="34" charset="0"/>
                <a:cs typeface="Arial" panose="020B0604020202020204" pitchFamily="34" charset="0"/>
              </a:rPr>
              <a:t>with a view to transformation</a:t>
            </a:r>
            <a:r>
              <a:rPr lang="en-GB" sz="1600" dirty="0" smtClean="0">
                <a:latin typeface="Arial" panose="020B0604020202020204" pitchFamily="34" charset="0"/>
                <a:cs typeface="Arial" panose="020B0604020202020204" pitchFamily="34" charset="0"/>
              </a:rPr>
              <a:t>.</a:t>
            </a:r>
            <a:endParaRPr lang="en-ZA" sz="1600" dirty="0">
              <a:latin typeface="Arial" panose="020B0604020202020204" pitchFamily="34" charset="0"/>
              <a:cs typeface="Arial" panose="020B0604020202020204" pitchFamily="34" charset="0"/>
            </a:endParaRPr>
          </a:p>
          <a:p>
            <a:pPr lvl="0">
              <a:lnSpc>
                <a:spcPct val="150000"/>
              </a:lnSpc>
            </a:pPr>
            <a:r>
              <a:rPr lang="en-GB" sz="1600" dirty="0">
                <a:latin typeface="Arial" panose="020B0604020202020204" pitchFamily="34" charset="0"/>
                <a:cs typeface="Arial" panose="020B0604020202020204" pitchFamily="34" charset="0"/>
              </a:rPr>
              <a:t>Members of ASUF will explore all possible options to </a:t>
            </a:r>
            <a:r>
              <a:rPr lang="en-GB" sz="1600" b="1" dirty="0">
                <a:latin typeface="Arial" panose="020B0604020202020204" pitchFamily="34" charset="0"/>
                <a:cs typeface="Arial" panose="020B0604020202020204" pitchFamily="34" charset="0"/>
              </a:rPr>
              <a:t>enhance skills and literacy </a:t>
            </a:r>
            <a:r>
              <a:rPr lang="en-GB" sz="1600" dirty="0">
                <a:latin typeface="Arial" panose="020B0604020202020204" pitchFamily="34" charset="0"/>
                <a:cs typeface="Arial" panose="020B0604020202020204" pitchFamily="34" charset="0"/>
              </a:rPr>
              <a:t>of farm </a:t>
            </a:r>
            <a:r>
              <a:rPr lang="en-GB" sz="1600" dirty="0" smtClean="0">
                <a:latin typeface="Arial" panose="020B0604020202020204" pitchFamily="34" charset="0"/>
                <a:cs typeface="Arial" panose="020B0604020202020204" pitchFamily="34" charset="0"/>
              </a:rPr>
              <a:t>workers, </a:t>
            </a:r>
            <a:r>
              <a:rPr lang="en-GB" sz="1600" dirty="0">
                <a:latin typeface="Arial" panose="020B0604020202020204" pitchFamily="34" charset="0"/>
                <a:cs typeface="Arial" panose="020B0604020202020204" pitchFamily="34" charset="0"/>
              </a:rPr>
              <a:t>also within the context of a greater demand for specialised skills</a:t>
            </a:r>
            <a:r>
              <a:rPr lang="en-GB" sz="1600" dirty="0" smtClean="0">
                <a:latin typeface="Arial" panose="020B0604020202020204" pitchFamily="34" charset="0"/>
                <a:cs typeface="Arial" panose="020B0604020202020204" pitchFamily="34" charset="0"/>
              </a:rPr>
              <a:t>.</a:t>
            </a:r>
            <a:endParaRPr lang="en-ZA" sz="1600" dirty="0">
              <a:latin typeface="Arial" panose="020B0604020202020204" pitchFamily="34" charset="0"/>
              <a:cs typeface="Arial" panose="020B0604020202020204" pitchFamily="34" charset="0"/>
            </a:endParaRPr>
          </a:p>
          <a:p>
            <a:pPr lvl="0">
              <a:lnSpc>
                <a:spcPct val="150000"/>
              </a:lnSpc>
            </a:pPr>
            <a:r>
              <a:rPr lang="en-GB" sz="1600" dirty="0">
                <a:latin typeface="Arial" panose="020B0604020202020204" pitchFamily="34" charset="0"/>
                <a:cs typeface="Arial" panose="020B0604020202020204" pitchFamily="34" charset="0"/>
              </a:rPr>
              <a:t>All farm workers should have </a:t>
            </a:r>
            <a:r>
              <a:rPr lang="en-GB" sz="1600" b="1" dirty="0">
                <a:latin typeface="Arial" panose="020B0604020202020204" pitchFamily="34" charset="0"/>
                <a:cs typeface="Arial" panose="020B0604020202020204" pitchFamily="34" charset="0"/>
              </a:rPr>
              <a:t>access to health services and related education</a:t>
            </a:r>
            <a:r>
              <a:rPr lang="en-GB" sz="1600" dirty="0" smtClean="0">
                <a:latin typeface="Arial" panose="020B0604020202020204" pitchFamily="34" charset="0"/>
                <a:cs typeface="Arial" panose="020B0604020202020204" pitchFamily="34" charset="0"/>
              </a:rPr>
              <a:t>.</a:t>
            </a:r>
            <a:endParaRPr lang="en-ZA" sz="1600" dirty="0">
              <a:latin typeface="Arial" panose="020B0604020202020204" pitchFamily="34" charset="0"/>
              <a:cs typeface="Arial" panose="020B0604020202020204" pitchFamily="34" charset="0"/>
            </a:endParaRPr>
          </a:p>
          <a:p>
            <a:pPr lvl="0">
              <a:lnSpc>
                <a:spcPct val="150000"/>
              </a:lnSpc>
            </a:pPr>
            <a:r>
              <a:rPr lang="en-GB" sz="1600" dirty="0">
                <a:latin typeface="Arial" panose="020B0604020202020204" pitchFamily="34" charset="0"/>
                <a:cs typeface="Arial" panose="020B0604020202020204" pitchFamily="34" charset="0"/>
              </a:rPr>
              <a:t>Individual farmers will be encouraged to </a:t>
            </a:r>
            <a:r>
              <a:rPr lang="en-GB" sz="1600" b="1" dirty="0">
                <a:latin typeface="Arial" panose="020B0604020202020204" pitchFamily="34" charset="0"/>
                <a:cs typeface="Arial" panose="020B0604020202020204" pitchFamily="34" charset="0"/>
              </a:rPr>
              <a:t>provide sport and/or recreational facilities </a:t>
            </a:r>
            <a:r>
              <a:rPr lang="en-GB" sz="1600" dirty="0">
                <a:latin typeface="Arial" panose="020B0604020202020204" pitchFamily="34" charset="0"/>
                <a:cs typeface="Arial" panose="020B0604020202020204" pitchFamily="34" charset="0"/>
              </a:rPr>
              <a:t>to their workers, where it is within their means and reasonably possible to do so</a:t>
            </a:r>
            <a:r>
              <a:rPr lang="en-GB" sz="1600" dirty="0" smtClean="0">
                <a:latin typeface="Arial" panose="020B0604020202020204" pitchFamily="34" charset="0"/>
                <a:cs typeface="Arial" panose="020B0604020202020204" pitchFamily="34" charset="0"/>
              </a:rPr>
              <a:t>.</a:t>
            </a:r>
            <a:endParaRPr lang="en-ZA" sz="1600" dirty="0">
              <a:latin typeface="Arial" panose="020B0604020202020204" pitchFamily="34" charset="0"/>
              <a:cs typeface="Arial" panose="020B0604020202020204" pitchFamily="34" charset="0"/>
            </a:endParaRPr>
          </a:p>
          <a:p>
            <a:pPr lvl="0">
              <a:lnSpc>
                <a:spcPct val="150000"/>
              </a:lnSpc>
            </a:pPr>
            <a:r>
              <a:rPr lang="en-GB" sz="1600" b="1" dirty="0">
                <a:latin typeface="Arial" panose="020B0604020202020204" pitchFamily="34" charset="0"/>
                <a:cs typeface="Arial" panose="020B0604020202020204" pitchFamily="34" charset="0"/>
              </a:rPr>
              <a:t>Child labour will not be condoned</a:t>
            </a:r>
            <a:r>
              <a:rPr lang="en-GB" sz="1600" dirty="0" smtClean="0">
                <a:latin typeface="Arial" panose="020B0604020202020204" pitchFamily="34" charset="0"/>
                <a:cs typeface="Arial" panose="020B0604020202020204" pitchFamily="34" charset="0"/>
              </a:rPr>
              <a:t>.</a:t>
            </a:r>
            <a:endParaRPr lang="en-ZA" sz="1600" dirty="0">
              <a:latin typeface="Arial" panose="020B0604020202020204" pitchFamily="34" charset="0"/>
              <a:cs typeface="Arial" panose="020B0604020202020204" pitchFamily="34" charset="0"/>
            </a:endParaRPr>
          </a:p>
          <a:p>
            <a:pPr lvl="0">
              <a:lnSpc>
                <a:spcPct val="150000"/>
              </a:lnSpc>
            </a:pPr>
            <a:r>
              <a:rPr lang="en-GB" sz="1600" dirty="0">
                <a:latin typeface="Arial" panose="020B0604020202020204" pitchFamily="34" charset="0"/>
                <a:cs typeface="Arial" panose="020B0604020202020204" pitchFamily="34" charset="0"/>
              </a:rPr>
              <a:t>Farm workers should also be able to </a:t>
            </a:r>
            <a:r>
              <a:rPr lang="en-GB" sz="1600" b="1" dirty="0">
                <a:latin typeface="Arial" panose="020B0604020202020204" pitchFamily="34" charset="0"/>
                <a:cs typeface="Arial" panose="020B0604020202020204" pitchFamily="34" charset="0"/>
              </a:rPr>
              <a:t>access insurance and retirement schemes</a:t>
            </a:r>
            <a:r>
              <a:rPr lang="en-GB" sz="1600" dirty="0" smtClean="0">
                <a:latin typeface="Arial" panose="020B0604020202020204" pitchFamily="34" charset="0"/>
                <a:cs typeface="Arial" panose="020B0604020202020204" pitchFamily="34" charset="0"/>
              </a:rPr>
              <a:t>.</a:t>
            </a:r>
            <a:endParaRPr lang="en-ZA" sz="1600" dirty="0">
              <a:latin typeface="Arial" panose="020B0604020202020204" pitchFamily="34" charset="0"/>
              <a:cs typeface="Arial" panose="020B0604020202020204" pitchFamily="34" charset="0"/>
            </a:endParaRPr>
          </a:p>
          <a:p>
            <a:pPr lvl="0">
              <a:lnSpc>
                <a:spcPct val="150000"/>
              </a:lnSpc>
            </a:pPr>
            <a:r>
              <a:rPr lang="en-GB" sz="1600" b="1" dirty="0">
                <a:latin typeface="Arial" panose="020B0604020202020204" pitchFamily="34" charset="0"/>
                <a:cs typeface="Arial" panose="020B0604020202020204" pitchFamily="34" charset="0"/>
              </a:rPr>
              <a:t>Excellence should be acknowledged and rewarded</a:t>
            </a:r>
            <a:r>
              <a:rPr lang="en-GB" sz="1600" dirty="0">
                <a:latin typeface="Arial" panose="020B0604020202020204" pitchFamily="34" charset="0"/>
                <a:cs typeface="Arial" panose="020B0604020202020204" pitchFamily="34" charset="0"/>
              </a:rPr>
              <a:t>.</a:t>
            </a:r>
            <a:endParaRPr lang="en-ZA" sz="1600" dirty="0">
              <a:latin typeface="Arial" panose="020B0604020202020204" pitchFamily="34" charset="0"/>
              <a:cs typeface="Arial" panose="020B0604020202020204" pitchFamily="34" charset="0"/>
            </a:endParaRPr>
          </a:p>
          <a:p>
            <a:pPr marL="0" indent="0">
              <a:lnSpc>
                <a:spcPct val="150000"/>
              </a:lnSpc>
              <a:buNone/>
            </a:pPr>
            <a:endParaRPr lang="en-Z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03847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411" y="160411"/>
            <a:ext cx="7886700" cy="788970"/>
          </a:xfrm>
        </p:spPr>
        <p:txBody>
          <a:bodyPr>
            <a:normAutofit/>
          </a:bodyPr>
          <a:lstStyle/>
          <a:p>
            <a:r>
              <a:rPr lang="en-ZA" sz="2800" b="1" dirty="0" smtClean="0">
                <a:latin typeface="Arial" panose="020B0604020202020204" pitchFamily="34" charset="0"/>
                <a:cs typeface="Arial" panose="020B0604020202020204" pitchFamily="34" charset="0"/>
              </a:rPr>
              <a:t>Operational matters to be addressed</a:t>
            </a:r>
            <a:endParaRPr lang="en-ZA"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23081" y="919435"/>
            <a:ext cx="8379725" cy="5299969"/>
          </a:xfrm>
        </p:spPr>
        <p:txBody>
          <a:bodyPr>
            <a:noAutofit/>
          </a:bodyPr>
          <a:lstStyle/>
          <a:p>
            <a:pPr lvl="0">
              <a:lnSpc>
                <a:spcPct val="150000"/>
              </a:lnSpc>
            </a:pPr>
            <a:r>
              <a:rPr lang="en-GB" sz="1600" b="1" dirty="0" err="1">
                <a:latin typeface="Arial" panose="020B0604020202020204" pitchFamily="34" charset="0"/>
                <a:cs typeface="Arial" panose="020B0604020202020204" pitchFamily="34" charset="0"/>
              </a:rPr>
              <a:t>Sectoral</a:t>
            </a:r>
            <a:r>
              <a:rPr lang="en-GB" sz="1600" b="1" dirty="0">
                <a:latin typeface="Arial" panose="020B0604020202020204" pitchFamily="34" charset="0"/>
                <a:cs typeface="Arial" panose="020B0604020202020204" pitchFamily="34" charset="0"/>
              </a:rPr>
              <a:t> determination and minimum wages</a:t>
            </a:r>
            <a:r>
              <a:rPr lang="en-GB" sz="1600" dirty="0">
                <a:latin typeface="Arial" panose="020B0604020202020204" pitchFamily="34" charset="0"/>
                <a:cs typeface="Arial" panose="020B0604020202020204" pitchFamily="34" charset="0"/>
              </a:rPr>
              <a:t> in particular </a:t>
            </a:r>
            <a:r>
              <a:rPr lang="en-GB" sz="1600" dirty="0" smtClean="0">
                <a:latin typeface="Arial" panose="020B0604020202020204" pitchFamily="34" charset="0"/>
                <a:cs typeface="Arial" panose="020B0604020202020204" pitchFamily="34" charset="0"/>
              </a:rPr>
              <a:t>have </a:t>
            </a:r>
            <a:r>
              <a:rPr lang="en-GB" sz="1600" dirty="0">
                <a:latin typeface="Arial" panose="020B0604020202020204" pitchFamily="34" charset="0"/>
                <a:cs typeface="Arial" panose="020B0604020202020204" pitchFamily="34" charset="0"/>
              </a:rPr>
              <a:t>in recent times </a:t>
            </a:r>
            <a:r>
              <a:rPr lang="en-GB" sz="1600" dirty="0" smtClean="0">
                <a:latin typeface="Arial" panose="020B0604020202020204" pitchFamily="34" charset="0"/>
                <a:cs typeface="Arial" panose="020B0604020202020204" pitchFamily="34" charset="0"/>
              </a:rPr>
              <a:t>come </a:t>
            </a:r>
            <a:r>
              <a:rPr lang="en-GB" sz="1600" dirty="0">
                <a:latin typeface="Arial" panose="020B0604020202020204" pitchFamily="34" charset="0"/>
                <a:cs typeface="Arial" panose="020B0604020202020204" pitchFamily="34" charset="0"/>
              </a:rPr>
              <a:t>about largely on an ad hoc basis.  This should be formalised within the context of applicable legislation and agreed to engagement between stakeholders. </a:t>
            </a:r>
            <a:endParaRPr lang="en-ZA" sz="1600" dirty="0">
              <a:latin typeface="Arial" panose="020B0604020202020204" pitchFamily="34" charset="0"/>
              <a:cs typeface="Arial" panose="020B0604020202020204" pitchFamily="34" charset="0"/>
            </a:endParaRPr>
          </a:p>
          <a:p>
            <a:pPr lvl="0">
              <a:lnSpc>
                <a:spcPct val="150000"/>
              </a:lnSpc>
            </a:pPr>
            <a:r>
              <a:rPr lang="en-GB" sz="1600" b="1" dirty="0">
                <a:latin typeface="Arial" panose="020B0604020202020204" pitchFamily="34" charset="0"/>
                <a:cs typeface="Arial" panose="020B0604020202020204" pitchFamily="34" charset="0"/>
              </a:rPr>
              <a:t>A social compact needs to be developed </a:t>
            </a:r>
            <a:r>
              <a:rPr lang="en-GB" sz="1600" dirty="0">
                <a:latin typeface="Arial" panose="020B0604020202020204" pitchFamily="34" charset="0"/>
                <a:cs typeface="Arial" panose="020B0604020202020204" pitchFamily="34" charset="0"/>
              </a:rPr>
              <a:t>that also indicates to what extent economic conditions faced by the agricultural sector, be it input cost pressure, depressed market prices or competition in the value chain, impact on employment and employment conditions. </a:t>
            </a:r>
            <a:endParaRPr lang="en-ZA" sz="1600" dirty="0">
              <a:latin typeface="Arial" panose="020B0604020202020204" pitchFamily="34" charset="0"/>
              <a:cs typeface="Arial" panose="020B0604020202020204" pitchFamily="34" charset="0"/>
            </a:endParaRPr>
          </a:p>
          <a:p>
            <a:pPr lvl="0">
              <a:lnSpc>
                <a:spcPct val="150000"/>
              </a:lnSpc>
            </a:pPr>
            <a:r>
              <a:rPr lang="en-GB" sz="1600" b="1" dirty="0">
                <a:latin typeface="Arial" panose="020B0604020202020204" pitchFamily="34" charset="0"/>
                <a:cs typeface="Arial" panose="020B0604020202020204" pitchFamily="34" charset="0"/>
              </a:rPr>
              <a:t>A protocol on joint action and co-operation</a:t>
            </a:r>
            <a:r>
              <a:rPr lang="en-GB" sz="1600" dirty="0">
                <a:latin typeface="Arial" panose="020B0604020202020204" pitchFamily="34" charset="0"/>
                <a:cs typeface="Arial" panose="020B0604020202020204" pitchFamily="34" charset="0"/>
              </a:rPr>
              <a:t>, with a view to dealing with labour related matters, should be investigated to inter alia avoid unprotected strikes</a:t>
            </a:r>
            <a:r>
              <a:rPr lang="en-GB" sz="1600" dirty="0" smtClean="0">
                <a:latin typeface="Arial" panose="020B0604020202020204" pitchFamily="34" charset="0"/>
                <a:cs typeface="Arial" panose="020B0604020202020204" pitchFamily="34" charset="0"/>
              </a:rPr>
              <a:t>.</a:t>
            </a:r>
            <a:endParaRPr lang="en-ZA" sz="1600" dirty="0">
              <a:latin typeface="Arial" panose="020B0604020202020204" pitchFamily="34" charset="0"/>
              <a:cs typeface="Arial" panose="020B0604020202020204" pitchFamily="34" charset="0"/>
            </a:endParaRPr>
          </a:p>
          <a:p>
            <a:pPr lvl="0">
              <a:lnSpc>
                <a:spcPct val="150000"/>
              </a:lnSpc>
            </a:pPr>
            <a:r>
              <a:rPr lang="en-GB" sz="1600" b="1" dirty="0">
                <a:latin typeface="Arial" panose="020B0604020202020204" pitchFamily="34" charset="0"/>
                <a:cs typeface="Arial" panose="020B0604020202020204" pitchFamily="34" charset="0"/>
              </a:rPr>
              <a:t>Clear guidelines </a:t>
            </a:r>
            <a:r>
              <a:rPr lang="en-GB" sz="1600" dirty="0">
                <a:latin typeface="Arial" panose="020B0604020202020204" pitchFamily="34" charset="0"/>
                <a:cs typeface="Arial" panose="020B0604020202020204" pitchFamily="34" charset="0"/>
              </a:rPr>
              <a:t>should be devised with respect to the </a:t>
            </a:r>
            <a:r>
              <a:rPr lang="en-GB" sz="1600" b="1" dirty="0">
                <a:latin typeface="Arial" panose="020B0604020202020204" pitchFamily="34" charset="0"/>
                <a:cs typeface="Arial" panose="020B0604020202020204" pitchFamily="34" charset="0"/>
              </a:rPr>
              <a:t>permanent or temporary inclusion of foreign workers into the local labour force </a:t>
            </a:r>
            <a:r>
              <a:rPr lang="en-GB" sz="1600" dirty="0">
                <a:latin typeface="Arial" panose="020B0604020202020204" pitchFamily="34" charset="0"/>
                <a:cs typeface="Arial" panose="020B0604020202020204" pitchFamily="34" charset="0"/>
              </a:rPr>
              <a:t>– related administrative matters like obtaining corporate permits for foreign workers should also be ironed out</a:t>
            </a:r>
            <a:r>
              <a:rPr lang="en-GB" sz="1600" dirty="0" smtClean="0">
                <a:latin typeface="Arial" panose="020B0604020202020204" pitchFamily="34" charset="0"/>
                <a:cs typeface="Arial" panose="020B0604020202020204" pitchFamily="34" charset="0"/>
              </a:rPr>
              <a:t>.</a:t>
            </a:r>
            <a:endParaRPr lang="en-Z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37739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88970"/>
          </a:xfrm>
        </p:spPr>
        <p:txBody>
          <a:bodyPr>
            <a:normAutofit/>
          </a:bodyPr>
          <a:lstStyle/>
          <a:p>
            <a:r>
              <a:rPr lang="en-ZA" sz="2800" b="1" dirty="0" smtClean="0">
                <a:latin typeface="Arial" panose="020B0604020202020204" pitchFamily="34" charset="0"/>
                <a:cs typeface="Arial" panose="020B0604020202020204" pitchFamily="34" charset="0"/>
              </a:rPr>
              <a:t>Operational matters to be </a:t>
            </a:r>
            <a:r>
              <a:rPr lang="en-ZA" sz="2800" b="1" dirty="0">
                <a:latin typeface="Arial" panose="020B0604020202020204" pitchFamily="34" charset="0"/>
                <a:cs typeface="Arial" panose="020B0604020202020204" pitchFamily="34" charset="0"/>
              </a:rPr>
              <a:t>addressed (Cont.)</a:t>
            </a:r>
          </a:p>
        </p:txBody>
      </p:sp>
      <p:sp>
        <p:nvSpPr>
          <p:cNvPr id="3" name="Content Placeholder 2"/>
          <p:cNvSpPr>
            <a:spLocks noGrp="1"/>
          </p:cNvSpPr>
          <p:nvPr>
            <p:ph idx="1"/>
          </p:nvPr>
        </p:nvSpPr>
        <p:spPr>
          <a:xfrm>
            <a:off x="628650" y="1269507"/>
            <a:ext cx="7886700" cy="5291091"/>
          </a:xfrm>
        </p:spPr>
        <p:txBody>
          <a:bodyPr>
            <a:noAutofit/>
          </a:bodyPr>
          <a:lstStyle/>
          <a:p>
            <a:pPr lvl="0">
              <a:lnSpc>
                <a:spcPct val="150000"/>
              </a:lnSpc>
            </a:pPr>
            <a:r>
              <a:rPr lang="en-GB" sz="1600" b="1" dirty="0" smtClean="0">
                <a:latin typeface="Arial" panose="020B0604020202020204" pitchFamily="34" charset="0"/>
                <a:cs typeface="Arial" panose="020B0604020202020204" pitchFamily="34" charset="0"/>
              </a:rPr>
              <a:t>ASUF </a:t>
            </a:r>
            <a:r>
              <a:rPr lang="en-GB" sz="1600" b="1" dirty="0">
                <a:latin typeface="Arial" panose="020B0604020202020204" pitchFamily="34" charset="0"/>
                <a:cs typeface="Arial" panose="020B0604020202020204" pitchFamily="34" charset="0"/>
              </a:rPr>
              <a:t>will support a study to be conducted under the auspices of the ILO</a:t>
            </a:r>
            <a:r>
              <a:rPr lang="en-GB" sz="1600" dirty="0">
                <a:latin typeface="Arial" panose="020B0604020202020204" pitchFamily="34" charset="0"/>
                <a:cs typeface="Arial" panose="020B0604020202020204" pitchFamily="34" charset="0"/>
              </a:rPr>
              <a:t> into the living and working conditions of farm </a:t>
            </a:r>
            <a:r>
              <a:rPr lang="en-GB" sz="1600" dirty="0" smtClean="0">
                <a:latin typeface="Arial" panose="020B0604020202020204" pitchFamily="34" charset="0"/>
                <a:cs typeface="Arial" panose="020B0604020202020204" pitchFamily="34" charset="0"/>
              </a:rPr>
              <a:t>workers, </a:t>
            </a:r>
            <a:r>
              <a:rPr lang="en-GB" sz="1600" dirty="0">
                <a:latin typeface="Arial" panose="020B0604020202020204" pitchFamily="34" charset="0"/>
                <a:cs typeface="Arial" panose="020B0604020202020204" pitchFamily="34" charset="0"/>
              </a:rPr>
              <a:t>as well as </a:t>
            </a:r>
            <a:r>
              <a:rPr lang="en-GB" sz="1600" dirty="0" smtClean="0">
                <a:latin typeface="Arial" panose="020B0604020202020204" pitchFamily="34" charset="0"/>
                <a:cs typeface="Arial" panose="020B0604020202020204" pitchFamily="34" charset="0"/>
              </a:rPr>
              <a:t>into labour </a:t>
            </a:r>
            <a:r>
              <a:rPr lang="en-GB" sz="1600" dirty="0">
                <a:latin typeface="Arial" panose="020B0604020202020204" pitchFamily="34" charset="0"/>
                <a:cs typeface="Arial" panose="020B0604020202020204" pitchFamily="34" charset="0"/>
              </a:rPr>
              <a:t>relations and compliance with applicable legislation in the agricultural sector and related industries</a:t>
            </a:r>
            <a:r>
              <a:rPr lang="en-GB" sz="1600" dirty="0" smtClean="0">
                <a:latin typeface="Arial" panose="020B0604020202020204" pitchFamily="34" charset="0"/>
                <a:cs typeface="Arial" panose="020B0604020202020204" pitchFamily="34" charset="0"/>
              </a:rPr>
              <a:t>.</a:t>
            </a:r>
            <a:endParaRPr lang="en-ZA" sz="1600" dirty="0">
              <a:latin typeface="Arial" panose="020B0604020202020204" pitchFamily="34" charset="0"/>
              <a:cs typeface="Arial" panose="020B0604020202020204" pitchFamily="34" charset="0"/>
            </a:endParaRPr>
          </a:p>
          <a:p>
            <a:pPr lvl="0">
              <a:lnSpc>
                <a:spcPct val="150000"/>
              </a:lnSpc>
            </a:pPr>
            <a:r>
              <a:rPr lang="en-GB" sz="1600" b="1" dirty="0">
                <a:latin typeface="Arial" panose="020B0604020202020204" pitchFamily="34" charset="0"/>
                <a:cs typeface="Arial" panose="020B0604020202020204" pitchFamily="34" charset="0"/>
              </a:rPr>
              <a:t>ASUF will embark on a facilitation process</a:t>
            </a:r>
            <a:r>
              <a:rPr lang="en-GB" sz="1600" dirty="0">
                <a:latin typeface="Arial" panose="020B0604020202020204" pitchFamily="34" charset="0"/>
                <a:cs typeface="Arial" panose="020B0604020202020204" pitchFamily="34" charset="0"/>
              </a:rPr>
              <a:t> with relevant </a:t>
            </a:r>
            <a:r>
              <a:rPr lang="en-GB" sz="1600" dirty="0" smtClean="0">
                <a:latin typeface="Arial" panose="020B0604020202020204" pitchFamily="34" charset="0"/>
                <a:cs typeface="Arial" panose="020B0604020202020204" pitchFamily="34" charset="0"/>
              </a:rPr>
              <a:t>organisations, </a:t>
            </a:r>
            <a:r>
              <a:rPr lang="en-GB" sz="1600" dirty="0">
                <a:latin typeface="Arial" panose="020B0604020202020204" pitchFamily="34" charset="0"/>
                <a:cs typeface="Arial" panose="020B0604020202020204" pitchFamily="34" charset="0"/>
              </a:rPr>
              <a:t>including government, to provide practical guides and information to employers and employees on rights and obligations in terms of applicable legislation</a:t>
            </a:r>
            <a:r>
              <a:rPr lang="en-GB" sz="1600" dirty="0" smtClean="0">
                <a:latin typeface="Arial" panose="020B0604020202020204" pitchFamily="34" charset="0"/>
                <a:cs typeface="Arial" panose="020B0604020202020204" pitchFamily="34" charset="0"/>
              </a:rPr>
              <a:t>.</a:t>
            </a:r>
            <a:endParaRPr lang="en-ZA" sz="1600" dirty="0">
              <a:latin typeface="Arial" panose="020B0604020202020204" pitchFamily="34" charset="0"/>
              <a:cs typeface="Arial" panose="020B0604020202020204" pitchFamily="34" charset="0"/>
            </a:endParaRPr>
          </a:p>
          <a:p>
            <a:pPr lvl="0">
              <a:lnSpc>
                <a:spcPct val="150000"/>
              </a:lnSpc>
            </a:pPr>
            <a:r>
              <a:rPr lang="en-GB" sz="1600" b="1" dirty="0">
                <a:latin typeface="Arial" panose="020B0604020202020204" pitchFamily="34" charset="0"/>
                <a:cs typeface="Arial" panose="020B0604020202020204" pitchFamily="34" charset="0"/>
              </a:rPr>
              <a:t>ASUF will participate in government processes and specifically portfolio committee engagement on labour </a:t>
            </a:r>
            <a:r>
              <a:rPr lang="en-GB" sz="1600" b="1" dirty="0" smtClean="0">
                <a:latin typeface="Arial" panose="020B0604020202020204" pitchFamily="34" charset="0"/>
                <a:cs typeface="Arial" panose="020B0604020202020204" pitchFamily="34" charset="0"/>
              </a:rPr>
              <a:t>legislation</a:t>
            </a:r>
            <a:r>
              <a:rPr lang="en-GB" sz="1600" dirty="0" smtClean="0">
                <a:latin typeface="Arial" panose="020B0604020202020204" pitchFamily="34" charset="0"/>
                <a:cs typeface="Arial" panose="020B0604020202020204" pitchFamily="34" charset="0"/>
              </a:rPr>
              <a:t>, such as the </a:t>
            </a:r>
            <a:r>
              <a:rPr lang="en-GB" sz="1600" dirty="0">
                <a:latin typeface="Arial" panose="020B0604020202020204" pitchFamily="34" charset="0"/>
                <a:cs typeface="Arial" panose="020B0604020202020204" pitchFamily="34" charset="0"/>
              </a:rPr>
              <a:t>Labour Relations </a:t>
            </a:r>
            <a:r>
              <a:rPr lang="en-GB" sz="1600" dirty="0" smtClean="0">
                <a:latin typeface="Arial" panose="020B0604020202020204" pitchFamily="34" charset="0"/>
                <a:cs typeface="Arial" panose="020B0604020202020204" pitchFamily="34" charset="0"/>
              </a:rPr>
              <a:t>Act.</a:t>
            </a:r>
            <a:endParaRPr lang="en-ZA" sz="1600" dirty="0">
              <a:latin typeface="Arial" panose="020B0604020202020204" pitchFamily="34" charset="0"/>
              <a:cs typeface="Arial" panose="020B0604020202020204" pitchFamily="34" charset="0"/>
            </a:endParaRPr>
          </a:p>
          <a:p>
            <a:pPr>
              <a:lnSpc>
                <a:spcPct val="150000"/>
              </a:lnSpc>
            </a:pPr>
            <a:endParaRPr lang="en-Z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7834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66444"/>
          </a:xfrm>
        </p:spPr>
        <p:txBody>
          <a:bodyPr>
            <a:normAutofit/>
          </a:bodyPr>
          <a:lstStyle/>
          <a:p>
            <a:r>
              <a:rPr lang="en-ZA" sz="4000" dirty="0" smtClean="0">
                <a:latin typeface="+mn-lt"/>
              </a:rPr>
              <a:t>For today……..</a:t>
            </a:r>
            <a:endParaRPr lang="en-ZA" sz="4000" dirty="0">
              <a:latin typeface="+mn-lt"/>
            </a:endParaRPr>
          </a:p>
        </p:txBody>
      </p:sp>
      <p:sp>
        <p:nvSpPr>
          <p:cNvPr id="3" name="Content Placeholder 2"/>
          <p:cNvSpPr>
            <a:spLocks noGrp="1"/>
          </p:cNvSpPr>
          <p:nvPr>
            <p:ph idx="1"/>
          </p:nvPr>
        </p:nvSpPr>
        <p:spPr>
          <a:xfrm>
            <a:off x="468630" y="1474471"/>
            <a:ext cx="8458200" cy="4091940"/>
          </a:xfrm>
        </p:spPr>
        <p:txBody>
          <a:bodyPr>
            <a:normAutofit/>
          </a:bodyPr>
          <a:lstStyle/>
          <a:p>
            <a:pPr>
              <a:lnSpc>
                <a:spcPct val="100000"/>
              </a:lnSpc>
              <a:spcBef>
                <a:spcPts val="1800"/>
              </a:spcBef>
            </a:pPr>
            <a:r>
              <a:rPr lang="en-ZA" sz="2400" b="1" dirty="0" smtClean="0"/>
              <a:t>Does </a:t>
            </a:r>
            <a:r>
              <a:rPr lang="en-ZA" sz="2400" b="1" dirty="0"/>
              <a:t>organised agriculture now have a ‘united front</a:t>
            </a:r>
            <a:r>
              <a:rPr lang="en-ZA" sz="2400" b="1" dirty="0" smtClean="0"/>
              <a:t>’? </a:t>
            </a:r>
          </a:p>
          <a:p>
            <a:pPr>
              <a:lnSpc>
                <a:spcPct val="100000"/>
              </a:lnSpc>
              <a:spcBef>
                <a:spcPts val="1800"/>
              </a:spcBef>
            </a:pPr>
            <a:r>
              <a:rPr lang="en-ZA" sz="2400" dirty="0" smtClean="0"/>
              <a:t> </a:t>
            </a:r>
            <a:r>
              <a:rPr lang="en-ZA" sz="2400" dirty="0"/>
              <a:t>Does ASUF have consensus positions on strategic issues affecting agriculture</a:t>
            </a:r>
            <a:r>
              <a:rPr lang="en-ZA" sz="2400" dirty="0" smtClean="0"/>
              <a:t>? </a:t>
            </a:r>
          </a:p>
          <a:p>
            <a:pPr>
              <a:lnSpc>
                <a:spcPct val="100000"/>
              </a:lnSpc>
              <a:spcBef>
                <a:spcPts val="1800"/>
              </a:spcBef>
            </a:pPr>
            <a:r>
              <a:rPr lang="en-ZA" sz="2400" dirty="0" smtClean="0"/>
              <a:t> </a:t>
            </a:r>
            <a:r>
              <a:rPr lang="en-ZA" sz="2400" dirty="0"/>
              <a:t>Could ASUF now negotiate with one voice with the </a:t>
            </a:r>
            <a:r>
              <a:rPr lang="en-ZA" sz="2400" dirty="0" smtClean="0"/>
              <a:t>government</a:t>
            </a:r>
            <a:r>
              <a:rPr lang="en-ZA" sz="2400" dirty="0"/>
              <a:t>, other stakeholders and the international community</a:t>
            </a:r>
            <a:r>
              <a:rPr lang="en-ZA" sz="2400" dirty="0" smtClean="0"/>
              <a:t>? </a:t>
            </a:r>
          </a:p>
          <a:p>
            <a:pPr>
              <a:lnSpc>
                <a:spcPct val="100000"/>
              </a:lnSpc>
              <a:spcBef>
                <a:spcPts val="1800"/>
              </a:spcBef>
            </a:pPr>
            <a:r>
              <a:rPr lang="en-ZA" sz="2400" dirty="0" smtClean="0"/>
              <a:t> </a:t>
            </a:r>
            <a:r>
              <a:rPr lang="en-ZA" sz="2400" dirty="0"/>
              <a:t>What does ASUF’s planned social compact with the government and labour on social issues entail? </a:t>
            </a:r>
          </a:p>
        </p:txBody>
      </p:sp>
    </p:spTree>
    <p:extLst>
      <p:ext uri="{BB962C8B-B14F-4D97-AF65-F5344CB8AC3E}">
        <p14:creationId xmlns:p14="http://schemas.microsoft.com/office/powerpoint/2010/main" val="2238293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66444"/>
          </a:xfrm>
        </p:spPr>
        <p:txBody>
          <a:bodyPr>
            <a:normAutofit/>
          </a:bodyPr>
          <a:lstStyle/>
          <a:p>
            <a:r>
              <a:rPr lang="en-ZA" sz="3600" dirty="0" smtClean="0">
                <a:latin typeface="+mn-lt"/>
              </a:rPr>
              <a:t>For today……..</a:t>
            </a:r>
            <a:endParaRPr lang="en-ZA" sz="3600" dirty="0">
              <a:latin typeface="+mn-lt"/>
            </a:endParaRPr>
          </a:p>
        </p:txBody>
      </p:sp>
      <p:sp>
        <p:nvSpPr>
          <p:cNvPr id="3" name="Content Placeholder 2"/>
          <p:cNvSpPr>
            <a:spLocks noGrp="1"/>
          </p:cNvSpPr>
          <p:nvPr>
            <p:ph idx="1"/>
          </p:nvPr>
        </p:nvSpPr>
        <p:spPr>
          <a:xfrm>
            <a:off x="480060" y="1394460"/>
            <a:ext cx="8263890" cy="4782503"/>
          </a:xfrm>
        </p:spPr>
        <p:txBody>
          <a:bodyPr>
            <a:normAutofit/>
          </a:bodyPr>
          <a:lstStyle/>
          <a:p>
            <a:pPr>
              <a:lnSpc>
                <a:spcPct val="100000"/>
              </a:lnSpc>
              <a:spcBef>
                <a:spcPts val="1800"/>
              </a:spcBef>
            </a:pPr>
            <a:r>
              <a:rPr lang="en-ZA" sz="2400" dirty="0" smtClean="0"/>
              <a:t>Does </a:t>
            </a:r>
            <a:r>
              <a:rPr lang="en-ZA" sz="2400" dirty="0"/>
              <a:t>organised agriculture now have a ‘united front</a:t>
            </a:r>
            <a:r>
              <a:rPr lang="en-ZA" sz="2400" dirty="0" smtClean="0"/>
              <a:t>’? </a:t>
            </a:r>
          </a:p>
          <a:p>
            <a:pPr>
              <a:lnSpc>
                <a:spcPct val="100000"/>
              </a:lnSpc>
              <a:spcBef>
                <a:spcPts val="1800"/>
              </a:spcBef>
            </a:pPr>
            <a:r>
              <a:rPr lang="en-ZA" sz="2400" dirty="0" smtClean="0"/>
              <a:t> </a:t>
            </a:r>
            <a:r>
              <a:rPr lang="en-ZA" sz="2400" dirty="0"/>
              <a:t>Does ASUF have consensus positions on strategic issues affecting agriculture</a:t>
            </a:r>
            <a:r>
              <a:rPr lang="en-ZA" sz="2400" dirty="0" smtClean="0"/>
              <a:t>? </a:t>
            </a:r>
          </a:p>
          <a:p>
            <a:pPr>
              <a:lnSpc>
                <a:spcPct val="100000"/>
              </a:lnSpc>
              <a:spcBef>
                <a:spcPts val="1800"/>
              </a:spcBef>
            </a:pPr>
            <a:r>
              <a:rPr lang="en-ZA" sz="2400" dirty="0" smtClean="0"/>
              <a:t> </a:t>
            </a:r>
            <a:r>
              <a:rPr lang="en-ZA" sz="2400" b="1" dirty="0"/>
              <a:t>Could ASUF now negotiate with one voice with the government, other stakeholders and the international community</a:t>
            </a:r>
            <a:r>
              <a:rPr lang="en-ZA" sz="2400" b="1" dirty="0" smtClean="0"/>
              <a:t>? </a:t>
            </a:r>
          </a:p>
          <a:p>
            <a:pPr>
              <a:lnSpc>
                <a:spcPct val="100000"/>
              </a:lnSpc>
              <a:spcBef>
                <a:spcPts val="1800"/>
              </a:spcBef>
            </a:pPr>
            <a:r>
              <a:rPr lang="en-ZA" sz="2400" dirty="0" smtClean="0"/>
              <a:t> </a:t>
            </a:r>
            <a:r>
              <a:rPr lang="en-ZA" sz="2400" dirty="0"/>
              <a:t>What does ASUF’s planned social compact with the government and labour on social issues entail? </a:t>
            </a:r>
          </a:p>
        </p:txBody>
      </p:sp>
    </p:spTree>
    <p:extLst>
      <p:ext uri="{BB962C8B-B14F-4D97-AF65-F5344CB8AC3E}">
        <p14:creationId xmlns:p14="http://schemas.microsoft.com/office/powerpoint/2010/main" val="2331153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355" y="242297"/>
            <a:ext cx="7886700" cy="740343"/>
          </a:xfrm>
        </p:spPr>
        <p:txBody>
          <a:bodyPr>
            <a:normAutofit/>
          </a:bodyPr>
          <a:lstStyle/>
          <a:p>
            <a:r>
              <a:rPr lang="en-ZA" sz="3600" dirty="0" smtClean="0"/>
              <a:t>ASUF Engagement</a:t>
            </a:r>
            <a:endParaRPr lang="en-ZA" sz="3600" dirty="0"/>
          </a:p>
        </p:txBody>
      </p:sp>
      <p:sp>
        <p:nvSpPr>
          <p:cNvPr id="3" name="Content Placeholder 2"/>
          <p:cNvSpPr>
            <a:spLocks noGrp="1"/>
          </p:cNvSpPr>
          <p:nvPr>
            <p:ph idx="1"/>
          </p:nvPr>
        </p:nvSpPr>
        <p:spPr>
          <a:xfrm>
            <a:off x="368490" y="887104"/>
            <a:ext cx="8775510" cy="5540991"/>
          </a:xfrm>
        </p:spPr>
        <p:txBody>
          <a:bodyPr>
            <a:noAutofit/>
          </a:bodyPr>
          <a:lstStyle/>
          <a:p>
            <a:pPr>
              <a:lnSpc>
                <a:spcPct val="100000"/>
              </a:lnSpc>
              <a:spcBef>
                <a:spcPts val="0"/>
              </a:spcBef>
            </a:pPr>
            <a:r>
              <a:rPr lang="en-ZA" sz="2400" b="1" dirty="0" smtClean="0"/>
              <a:t>Labour</a:t>
            </a:r>
          </a:p>
          <a:p>
            <a:pPr marL="0" indent="0">
              <a:lnSpc>
                <a:spcPct val="100000"/>
              </a:lnSpc>
              <a:spcBef>
                <a:spcPts val="0"/>
              </a:spcBef>
              <a:buNone/>
            </a:pPr>
            <a:r>
              <a:rPr lang="en-ZA" sz="2400" dirty="0"/>
              <a:t> </a:t>
            </a:r>
            <a:r>
              <a:rPr lang="en-ZA" sz="2400" dirty="0" smtClean="0"/>
              <a:t>   - </a:t>
            </a:r>
            <a:r>
              <a:rPr lang="en-ZA" sz="2400" dirty="0" err="1" smtClean="0"/>
              <a:t>Sectoral</a:t>
            </a:r>
            <a:r>
              <a:rPr lang="en-ZA" sz="2400" dirty="0" smtClean="0"/>
              <a:t> determination: Minister Mildred Oliphant </a:t>
            </a:r>
          </a:p>
          <a:p>
            <a:pPr marL="0" indent="0">
              <a:lnSpc>
                <a:spcPct val="100000"/>
              </a:lnSpc>
              <a:spcBef>
                <a:spcPts val="0"/>
              </a:spcBef>
              <a:buNone/>
            </a:pPr>
            <a:r>
              <a:rPr lang="en-ZA" sz="2400" dirty="0"/>
              <a:t> </a:t>
            </a:r>
            <a:r>
              <a:rPr lang="en-ZA" sz="2400" dirty="0" smtClean="0"/>
              <a:t>   - 3X meetings with Deputy President and various  Ministers  </a:t>
            </a:r>
          </a:p>
          <a:p>
            <a:pPr marL="0" indent="0">
              <a:lnSpc>
                <a:spcPct val="100000"/>
              </a:lnSpc>
              <a:spcBef>
                <a:spcPts val="0"/>
              </a:spcBef>
              <a:buNone/>
            </a:pPr>
            <a:r>
              <a:rPr lang="en-ZA" sz="2400" dirty="0"/>
              <a:t> </a:t>
            </a:r>
            <a:r>
              <a:rPr lang="en-ZA" sz="2400" dirty="0" smtClean="0"/>
              <a:t>      through ‘Vulnerable Workers Forum’. New DP approach?</a:t>
            </a:r>
          </a:p>
          <a:p>
            <a:pPr marL="0" indent="0">
              <a:lnSpc>
                <a:spcPct val="100000"/>
              </a:lnSpc>
              <a:spcBef>
                <a:spcPts val="0"/>
              </a:spcBef>
              <a:buNone/>
            </a:pPr>
            <a:r>
              <a:rPr lang="en-ZA" sz="2400" dirty="0"/>
              <a:t> </a:t>
            </a:r>
            <a:r>
              <a:rPr lang="en-ZA" sz="2400" dirty="0" smtClean="0"/>
              <a:t>   - Section 77 application by COSATU at NEDLAC on the ‘Lack  </a:t>
            </a:r>
          </a:p>
          <a:p>
            <a:pPr marL="0" indent="0">
              <a:lnSpc>
                <a:spcPct val="100000"/>
              </a:lnSpc>
              <a:spcBef>
                <a:spcPts val="0"/>
              </a:spcBef>
              <a:buNone/>
            </a:pPr>
            <a:r>
              <a:rPr lang="en-ZA" sz="2400" dirty="0"/>
              <a:t> </a:t>
            </a:r>
            <a:r>
              <a:rPr lang="en-ZA" sz="2400" dirty="0" smtClean="0"/>
              <a:t>      of Transformation in the Agriculture Sector’.</a:t>
            </a:r>
          </a:p>
          <a:p>
            <a:pPr marL="0" indent="0">
              <a:lnSpc>
                <a:spcPct val="100000"/>
              </a:lnSpc>
              <a:spcBef>
                <a:spcPts val="0"/>
              </a:spcBef>
              <a:buNone/>
            </a:pPr>
            <a:r>
              <a:rPr lang="en-ZA" sz="2400" dirty="0"/>
              <a:t> </a:t>
            </a:r>
            <a:r>
              <a:rPr lang="en-ZA" sz="2400" dirty="0" smtClean="0"/>
              <a:t>   - International Labour Organisation (ILO) Study</a:t>
            </a:r>
          </a:p>
          <a:p>
            <a:pPr>
              <a:lnSpc>
                <a:spcPct val="100000"/>
              </a:lnSpc>
              <a:spcBef>
                <a:spcPts val="0"/>
              </a:spcBef>
            </a:pPr>
            <a:r>
              <a:rPr lang="en-ZA" sz="2400" b="1" dirty="0" smtClean="0"/>
              <a:t>Water</a:t>
            </a:r>
          </a:p>
          <a:p>
            <a:pPr marL="0" indent="0">
              <a:lnSpc>
                <a:spcPct val="100000"/>
              </a:lnSpc>
              <a:spcBef>
                <a:spcPts val="0"/>
              </a:spcBef>
              <a:buNone/>
            </a:pPr>
            <a:r>
              <a:rPr lang="en-ZA" sz="2400" dirty="0"/>
              <a:t> </a:t>
            </a:r>
            <a:r>
              <a:rPr lang="en-ZA" sz="2400" dirty="0" smtClean="0"/>
              <a:t>   -  National Water Resource Strategy </a:t>
            </a:r>
            <a:r>
              <a:rPr lang="en-ZA" sz="2400" dirty="0" err="1" smtClean="0"/>
              <a:t>Vers</a:t>
            </a:r>
            <a:r>
              <a:rPr lang="en-ZA" sz="2400" dirty="0" smtClean="0"/>
              <a:t>. 2 (NWRS2)</a:t>
            </a:r>
          </a:p>
          <a:p>
            <a:pPr>
              <a:lnSpc>
                <a:spcPct val="100000"/>
              </a:lnSpc>
              <a:spcBef>
                <a:spcPts val="0"/>
              </a:spcBef>
            </a:pPr>
            <a:r>
              <a:rPr lang="en-ZA" sz="2400" b="1" dirty="0" smtClean="0"/>
              <a:t>Land</a:t>
            </a:r>
          </a:p>
          <a:p>
            <a:pPr marL="0" indent="0">
              <a:lnSpc>
                <a:spcPct val="100000"/>
              </a:lnSpc>
              <a:spcBef>
                <a:spcPts val="0"/>
              </a:spcBef>
              <a:buNone/>
            </a:pPr>
            <a:r>
              <a:rPr lang="en-ZA" sz="2400" dirty="0"/>
              <a:t> </a:t>
            </a:r>
            <a:r>
              <a:rPr lang="en-ZA" sz="2400" dirty="0" smtClean="0"/>
              <a:t>   -  ‘Strengthening the relative rights of those people working the  </a:t>
            </a:r>
          </a:p>
          <a:p>
            <a:pPr marL="0" indent="0">
              <a:lnSpc>
                <a:spcPct val="100000"/>
              </a:lnSpc>
              <a:spcBef>
                <a:spcPts val="0"/>
              </a:spcBef>
              <a:buNone/>
            </a:pPr>
            <a:r>
              <a:rPr lang="en-ZA" sz="2400" dirty="0"/>
              <a:t> </a:t>
            </a:r>
            <a:r>
              <a:rPr lang="en-ZA" sz="2400" dirty="0" smtClean="0"/>
              <a:t>        Land’</a:t>
            </a:r>
          </a:p>
          <a:p>
            <a:pPr marL="0" indent="0">
              <a:lnSpc>
                <a:spcPct val="100000"/>
              </a:lnSpc>
              <a:spcBef>
                <a:spcPts val="0"/>
              </a:spcBef>
              <a:buNone/>
            </a:pPr>
            <a:r>
              <a:rPr lang="en-ZA" sz="2400" dirty="0"/>
              <a:t> </a:t>
            </a:r>
            <a:r>
              <a:rPr lang="en-ZA" sz="2400" dirty="0" smtClean="0"/>
              <a:t>   -  ‘The </a:t>
            </a:r>
            <a:r>
              <a:rPr lang="en-ZA" sz="2400" dirty="0"/>
              <a:t>Agricultural Landholding </a:t>
            </a:r>
            <a:r>
              <a:rPr lang="en-ZA" sz="2400" dirty="0" smtClean="0"/>
              <a:t>Policy’</a:t>
            </a:r>
          </a:p>
          <a:p>
            <a:pPr>
              <a:lnSpc>
                <a:spcPct val="100000"/>
              </a:lnSpc>
              <a:spcBef>
                <a:spcPts val="0"/>
              </a:spcBef>
            </a:pPr>
            <a:r>
              <a:rPr lang="en-ZA" sz="2400" b="1" dirty="0" smtClean="0"/>
              <a:t>Safety &amp; Security </a:t>
            </a:r>
          </a:p>
          <a:p>
            <a:pPr>
              <a:lnSpc>
                <a:spcPct val="100000"/>
              </a:lnSpc>
              <a:spcBef>
                <a:spcPts val="0"/>
              </a:spcBef>
            </a:pPr>
            <a:r>
              <a:rPr lang="en-ZA" sz="2400" b="1" dirty="0" smtClean="0"/>
              <a:t>ONLY ON CONSENSUS MATTERS</a:t>
            </a:r>
          </a:p>
          <a:p>
            <a:pPr marL="0" indent="0">
              <a:buNone/>
            </a:pPr>
            <a:r>
              <a:rPr lang="en-ZA" sz="2400" dirty="0"/>
              <a:t> </a:t>
            </a:r>
            <a:r>
              <a:rPr lang="en-ZA" sz="2400" dirty="0" smtClean="0"/>
              <a:t>   </a:t>
            </a:r>
            <a:endParaRPr lang="en-ZA" sz="2400" dirty="0"/>
          </a:p>
        </p:txBody>
      </p:sp>
    </p:spTree>
    <p:extLst>
      <p:ext uri="{BB962C8B-B14F-4D97-AF65-F5344CB8AC3E}">
        <p14:creationId xmlns:p14="http://schemas.microsoft.com/office/powerpoint/2010/main" val="1078644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66444"/>
          </a:xfrm>
        </p:spPr>
        <p:txBody>
          <a:bodyPr/>
          <a:lstStyle/>
          <a:p>
            <a:r>
              <a:rPr lang="en-ZA" dirty="0" smtClean="0">
                <a:latin typeface="+mn-lt"/>
              </a:rPr>
              <a:t>For today……..</a:t>
            </a:r>
            <a:endParaRPr lang="en-ZA" dirty="0">
              <a:latin typeface="+mn-lt"/>
            </a:endParaRPr>
          </a:p>
        </p:txBody>
      </p:sp>
      <p:sp>
        <p:nvSpPr>
          <p:cNvPr id="3" name="Content Placeholder 2"/>
          <p:cNvSpPr>
            <a:spLocks noGrp="1"/>
          </p:cNvSpPr>
          <p:nvPr>
            <p:ph idx="1"/>
          </p:nvPr>
        </p:nvSpPr>
        <p:spPr>
          <a:xfrm>
            <a:off x="480060" y="1394460"/>
            <a:ext cx="8263890" cy="4782503"/>
          </a:xfrm>
        </p:spPr>
        <p:txBody>
          <a:bodyPr/>
          <a:lstStyle/>
          <a:p>
            <a:pPr>
              <a:lnSpc>
                <a:spcPct val="100000"/>
              </a:lnSpc>
              <a:spcBef>
                <a:spcPts val="1800"/>
              </a:spcBef>
            </a:pPr>
            <a:r>
              <a:rPr lang="en-ZA" dirty="0" smtClean="0"/>
              <a:t>Does </a:t>
            </a:r>
            <a:r>
              <a:rPr lang="en-ZA" dirty="0"/>
              <a:t>organised agriculture now have a ‘united front</a:t>
            </a:r>
            <a:r>
              <a:rPr lang="en-ZA" dirty="0" smtClean="0"/>
              <a:t>’? </a:t>
            </a:r>
          </a:p>
          <a:p>
            <a:pPr>
              <a:lnSpc>
                <a:spcPct val="100000"/>
              </a:lnSpc>
              <a:spcBef>
                <a:spcPts val="1800"/>
              </a:spcBef>
            </a:pPr>
            <a:r>
              <a:rPr lang="en-ZA" dirty="0" smtClean="0"/>
              <a:t> </a:t>
            </a:r>
            <a:r>
              <a:rPr lang="en-ZA" dirty="0"/>
              <a:t>Does ASUF have consensus positions on strategic issues affecting agriculture</a:t>
            </a:r>
            <a:r>
              <a:rPr lang="en-ZA" dirty="0" smtClean="0"/>
              <a:t>? </a:t>
            </a:r>
          </a:p>
          <a:p>
            <a:pPr>
              <a:lnSpc>
                <a:spcPct val="100000"/>
              </a:lnSpc>
              <a:spcBef>
                <a:spcPts val="1800"/>
              </a:spcBef>
            </a:pPr>
            <a:r>
              <a:rPr lang="en-ZA" dirty="0" smtClean="0"/>
              <a:t> </a:t>
            </a:r>
            <a:r>
              <a:rPr lang="en-ZA" dirty="0"/>
              <a:t>Could ASUF now negotiate with one voice with the government, other stakeholders and the international community</a:t>
            </a:r>
            <a:r>
              <a:rPr lang="en-ZA" dirty="0" smtClean="0"/>
              <a:t>? </a:t>
            </a:r>
          </a:p>
          <a:p>
            <a:pPr>
              <a:lnSpc>
                <a:spcPct val="100000"/>
              </a:lnSpc>
              <a:spcBef>
                <a:spcPts val="1800"/>
              </a:spcBef>
            </a:pPr>
            <a:r>
              <a:rPr lang="en-ZA" dirty="0" smtClean="0"/>
              <a:t> </a:t>
            </a:r>
            <a:r>
              <a:rPr lang="en-ZA" b="1" dirty="0"/>
              <a:t>What does ASUF’s planned social compact with the government and labour on social issues entail?</a:t>
            </a:r>
            <a:r>
              <a:rPr lang="en-ZA" dirty="0"/>
              <a:t> </a:t>
            </a:r>
          </a:p>
        </p:txBody>
      </p:sp>
    </p:spTree>
    <p:extLst>
      <p:ext uri="{BB962C8B-B14F-4D97-AF65-F5344CB8AC3E}">
        <p14:creationId xmlns:p14="http://schemas.microsoft.com/office/powerpoint/2010/main" val="2331153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46" y="392423"/>
            <a:ext cx="8475260" cy="945058"/>
          </a:xfrm>
        </p:spPr>
        <p:txBody>
          <a:bodyPr>
            <a:normAutofit/>
          </a:bodyPr>
          <a:lstStyle/>
          <a:p>
            <a:r>
              <a:rPr lang="en-ZA" sz="3600" dirty="0" smtClean="0"/>
              <a:t>Framework Agreement / Social Compact</a:t>
            </a:r>
            <a:endParaRPr lang="en-ZA" sz="3600" dirty="0"/>
          </a:p>
        </p:txBody>
      </p:sp>
      <p:sp>
        <p:nvSpPr>
          <p:cNvPr id="3" name="Content Placeholder 2"/>
          <p:cNvSpPr>
            <a:spLocks noGrp="1"/>
          </p:cNvSpPr>
          <p:nvPr>
            <p:ph idx="1"/>
          </p:nvPr>
        </p:nvSpPr>
        <p:spPr>
          <a:xfrm>
            <a:off x="354843" y="1514903"/>
            <a:ext cx="8584442" cy="3957850"/>
          </a:xfrm>
        </p:spPr>
        <p:txBody>
          <a:bodyPr/>
          <a:lstStyle/>
          <a:p>
            <a:r>
              <a:rPr lang="en-ZA" sz="2400" dirty="0" smtClean="0"/>
              <a:t>Deputy President call for Framework Agreement at National Level between Industry, Labour and Government.</a:t>
            </a:r>
          </a:p>
          <a:p>
            <a:r>
              <a:rPr lang="en-ZA" sz="2400" dirty="0" smtClean="0"/>
              <a:t>In principle agreement from ASUF.</a:t>
            </a:r>
          </a:p>
          <a:p>
            <a:r>
              <a:rPr lang="en-ZA" sz="2400" dirty="0" smtClean="0"/>
              <a:t>New Deputy President already approached on his position.</a:t>
            </a:r>
          </a:p>
          <a:p>
            <a:r>
              <a:rPr lang="en-ZA" sz="2400" dirty="0" smtClean="0"/>
              <a:t>Developments by Fruit SA certainly step in right direction, as is ‘</a:t>
            </a:r>
            <a:r>
              <a:rPr lang="en-ZA" sz="2400" dirty="0" err="1" smtClean="0"/>
              <a:t>Laborie</a:t>
            </a:r>
            <a:r>
              <a:rPr lang="en-ZA" sz="2400" dirty="0" smtClean="0"/>
              <a:t> dialogue’ and other initiatives to improve labour relations in general and in the Western Cape in particular.</a:t>
            </a:r>
          </a:p>
          <a:p>
            <a:r>
              <a:rPr lang="en-ZA" sz="2400" dirty="0" smtClean="0"/>
              <a:t>Framework Agreement living document and development process requires commitment and delivery from all parties.</a:t>
            </a:r>
          </a:p>
          <a:p>
            <a:endParaRPr lang="en-ZA" sz="2400" dirty="0" smtClean="0"/>
          </a:p>
          <a:p>
            <a:endParaRPr lang="en-ZA" dirty="0" smtClean="0"/>
          </a:p>
          <a:p>
            <a:endParaRPr lang="en-ZA" dirty="0"/>
          </a:p>
        </p:txBody>
      </p:sp>
    </p:spTree>
    <p:extLst>
      <p:ext uri="{BB962C8B-B14F-4D97-AF65-F5344CB8AC3E}">
        <p14:creationId xmlns:p14="http://schemas.microsoft.com/office/powerpoint/2010/main" val="2003159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46" y="228650"/>
            <a:ext cx="8475260" cy="726693"/>
          </a:xfrm>
        </p:spPr>
        <p:txBody>
          <a:bodyPr>
            <a:normAutofit/>
          </a:bodyPr>
          <a:lstStyle/>
          <a:p>
            <a:r>
              <a:rPr lang="en-ZA" sz="3600" dirty="0" smtClean="0"/>
              <a:t>Framework Agreement / Social Compact</a:t>
            </a:r>
            <a:endParaRPr lang="en-ZA" sz="3600" dirty="0"/>
          </a:p>
        </p:txBody>
      </p:sp>
      <p:sp>
        <p:nvSpPr>
          <p:cNvPr id="3" name="Content Placeholder 2"/>
          <p:cNvSpPr>
            <a:spLocks noGrp="1"/>
          </p:cNvSpPr>
          <p:nvPr>
            <p:ph idx="1"/>
          </p:nvPr>
        </p:nvSpPr>
        <p:spPr>
          <a:xfrm>
            <a:off x="286604" y="1119116"/>
            <a:ext cx="8584442" cy="4954137"/>
          </a:xfrm>
        </p:spPr>
        <p:txBody>
          <a:bodyPr/>
          <a:lstStyle/>
          <a:p>
            <a:pPr marL="0" indent="0">
              <a:buNone/>
            </a:pPr>
            <a:r>
              <a:rPr lang="en-ZA" dirty="0" smtClean="0"/>
              <a:t>What should such a Framework agreement entail?:</a:t>
            </a:r>
          </a:p>
          <a:p>
            <a:r>
              <a:rPr lang="en-ZA" sz="2400" dirty="0" smtClean="0"/>
              <a:t>Preamble</a:t>
            </a:r>
          </a:p>
          <a:p>
            <a:r>
              <a:rPr lang="en-ZA" sz="2400" dirty="0" smtClean="0"/>
              <a:t>Guiding principles</a:t>
            </a:r>
          </a:p>
          <a:p>
            <a:r>
              <a:rPr lang="en-ZA" sz="2400" dirty="0" smtClean="0"/>
              <a:t>Roles and commitments</a:t>
            </a:r>
          </a:p>
          <a:p>
            <a:r>
              <a:rPr lang="en-ZA" sz="2400" dirty="0"/>
              <a:t>Ensuring rule of law, peace and </a:t>
            </a:r>
            <a:r>
              <a:rPr lang="en-ZA" sz="2400" dirty="0" smtClean="0"/>
              <a:t>stability</a:t>
            </a:r>
          </a:p>
          <a:p>
            <a:r>
              <a:rPr lang="en-ZA" sz="2400" dirty="0"/>
              <a:t>Strengthening Labour </a:t>
            </a:r>
            <a:r>
              <a:rPr lang="en-ZA" sz="2400" dirty="0" smtClean="0"/>
              <a:t>Relations</a:t>
            </a:r>
          </a:p>
          <a:p>
            <a:r>
              <a:rPr lang="en-ZA" sz="2400" dirty="0"/>
              <a:t>Roadmap for Future </a:t>
            </a:r>
            <a:r>
              <a:rPr lang="en-ZA" sz="2400" dirty="0" smtClean="0"/>
              <a:t>Work</a:t>
            </a:r>
          </a:p>
          <a:p>
            <a:r>
              <a:rPr lang="en-ZA" sz="2400" dirty="0" smtClean="0"/>
              <a:t>Communication</a:t>
            </a:r>
          </a:p>
          <a:p>
            <a:r>
              <a:rPr lang="en-ZA" sz="2400" dirty="0" smtClean="0"/>
              <a:t>Declaration by Stakeholders</a:t>
            </a:r>
          </a:p>
          <a:p>
            <a:pPr marL="0" indent="0">
              <a:buNone/>
            </a:pPr>
            <a:r>
              <a:rPr lang="en-ZA" sz="2400" b="1" dirty="0" smtClean="0"/>
              <a:t>Implementation at National, Provincial and Municipal Level will be critical.</a:t>
            </a:r>
            <a:endParaRPr lang="en-ZA" dirty="0"/>
          </a:p>
        </p:txBody>
      </p:sp>
    </p:spTree>
    <p:extLst>
      <p:ext uri="{BB962C8B-B14F-4D97-AF65-F5344CB8AC3E}">
        <p14:creationId xmlns:p14="http://schemas.microsoft.com/office/powerpoint/2010/main" val="3299218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002" y="242296"/>
            <a:ext cx="7886700" cy="958707"/>
          </a:xfrm>
        </p:spPr>
        <p:txBody>
          <a:bodyPr>
            <a:normAutofit/>
          </a:bodyPr>
          <a:lstStyle/>
          <a:p>
            <a:r>
              <a:rPr lang="en-ZA" sz="4000" dirty="0" smtClean="0"/>
              <a:t>Take home message….</a:t>
            </a:r>
            <a:endParaRPr lang="en-ZA" sz="4000" dirty="0"/>
          </a:p>
        </p:txBody>
      </p:sp>
      <p:sp>
        <p:nvSpPr>
          <p:cNvPr id="3" name="Content Placeholder 2"/>
          <p:cNvSpPr>
            <a:spLocks noGrp="1"/>
          </p:cNvSpPr>
          <p:nvPr>
            <p:ph idx="1"/>
          </p:nvPr>
        </p:nvSpPr>
        <p:spPr>
          <a:xfrm>
            <a:off x="450376" y="1337481"/>
            <a:ext cx="8543499" cy="4743948"/>
          </a:xfrm>
        </p:spPr>
        <p:txBody>
          <a:bodyPr>
            <a:normAutofit lnSpcReduction="10000"/>
          </a:bodyPr>
          <a:lstStyle/>
          <a:p>
            <a:r>
              <a:rPr lang="en-ZA" dirty="0" smtClean="0"/>
              <a:t>ASUF has made very significant progress, but much still to be done.</a:t>
            </a:r>
          </a:p>
          <a:p>
            <a:r>
              <a:rPr lang="en-ZA" dirty="0" smtClean="0"/>
              <a:t>Untimely passing of Chairperson, Ms Ntombi Msimang, a huge loss and setback.</a:t>
            </a:r>
          </a:p>
          <a:p>
            <a:r>
              <a:rPr lang="en-ZA" dirty="0" smtClean="0"/>
              <a:t>Debate in ASUF on way forward: Indaba on 8 July.</a:t>
            </a:r>
          </a:p>
          <a:p>
            <a:r>
              <a:rPr lang="en-ZA" dirty="0" smtClean="0"/>
              <a:t>Meeting request with Minister </a:t>
            </a:r>
            <a:r>
              <a:rPr lang="en-ZA" dirty="0" err="1" smtClean="0"/>
              <a:t>Senzeni</a:t>
            </a:r>
            <a:r>
              <a:rPr lang="en-ZA" dirty="0" smtClean="0"/>
              <a:t> </a:t>
            </a:r>
            <a:r>
              <a:rPr lang="en-ZA" dirty="0" err="1" smtClean="0"/>
              <a:t>Zokwana</a:t>
            </a:r>
            <a:r>
              <a:rPr lang="en-ZA" dirty="0" smtClean="0"/>
              <a:t> – positive response received and meeting being set up.</a:t>
            </a:r>
          </a:p>
          <a:p>
            <a:r>
              <a:rPr lang="en-ZA" dirty="0" smtClean="0"/>
              <a:t>Next 5 years will be extremely challenging and require cool heads and fortitude.</a:t>
            </a:r>
          </a:p>
          <a:p>
            <a:r>
              <a:rPr lang="en-ZA" dirty="0" smtClean="0"/>
              <a:t>However, we can make the transition successfully if we all play our part………..</a:t>
            </a:r>
          </a:p>
          <a:p>
            <a:endParaRPr lang="en-ZA" dirty="0"/>
          </a:p>
        </p:txBody>
      </p:sp>
    </p:spTree>
    <p:extLst>
      <p:ext uri="{BB962C8B-B14F-4D97-AF65-F5344CB8AC3E}">
        <p14:creationId xmlns:p14="http://schemas.microsoft.com/office/powerpoint/2010/main" val="1232191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33818" y="1841477"/>
            <a:ext cx="6858000" cy="1655762"/>
          </a:xfrm>
        </p:spPr>
        <p:txBody>
          <a:bodyPr>
            <a:normAutofit/>
          </a:bodyPr>
          <a:lstStyle/>
          <a:p>
            <a:r>
              <a:rPr lang="en-ZA" sz="6600" dirty="0" smtClean="0"/>
              <a:t>Thank you</a:t>
            </a:r>
            <a:endParaRPr lang="en-ZA" sz="6600" dirty="0"/>
          </a:p>
        </p:txBody>
      </p:sp>
    </p:spTree>
    <p:extLst>
      <p:ext uri="{BB962C8B-B14F-4D97-AF65-F5344CB8AC3E}">
        <p14:creationId xmlns:p14="http://schemas.microsoft.com/office/powerpoint/2010/main" val="3284394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707" y="201353"/>
            <a:ext cx="7886700" cy="890468"/>
          </a:xfrm>
        </p:spPr>
        <p:txBody>
          <a:bodyPr>
            <a:normAutofit/>
          </a:bodyPr>
          <a:lstStyle/>
          <a:p>
            <a:r>
              <a:rPr lang="en-US" sz="3600" b="0" dirty="0"/>
              <a:t>Dualism in the agricultural sector</a:t>
            </a:r>
            <a:endParaRPr lang="en-ZA" sz="3600" b="0" dirty="0"/>
          </a:p>
        </p:txBody>
      </p:sp>
      <p:sp>
        <p:nvSpPr>
          <p:cNvPr id="3" name="Content Placeholder 2"/>
          <p:cNvSpPr>
            <a:spLocks noGrp="1"/>
          </p:cNvSpPr>
          <p:nvPr>
            <p:ph idx="1"/>
          </p:nvPr>
        </p:nvSpPr>
        <p:spPr>
          <a:xfrm>
            <a:off x="194310" y="1160061"/>
            <a:ext cx="8949690" cy="5016903"/>
          </a:xfrm>
        </p:spPr>
        <p:txBody>
          <a:bodyPr>
            <a:normAutofit/>
          </a:bodyPr>
          <a:lstStyle/>
          <a:p>
            <a:r>
              <a:rPr lang="en-ZA" b="1" dirty="0" smtClean="0"/>
              <a:t>Commercial agricultural sector on the one hand:</a:t>
            </a:r>
          </a:p>
          <a:p>
            <a:pPr marL="0" indent="0">
              <a:buNone/>
            </a:pPr>
            <a:r>
              <a:rPr lang="en-ZA" sz="2200" dirty="0"/>
              <a:t> </a:t>
            </a:r>
            <a:r>
              <a:rPr lang="en-ZA" sz="2200" dirty="0" smtClean="0"/>
              <a:t>     -  comprises ~40 000  farming units and predominantly white-owned, </a:t>
            </a:r>
          </a:p>
          <a:p>
            <a:pPr marL="0" indent="0">
              <a:buNone/>
            </a:pPr>
            <a:r>
              <a:rPr lang="en-ZA" sz="2200" dirty="0"/>
              <a:t> </a:t>
            </a:r>
            <a:r>
              <a:rPr lang="en-ZA" sz="2200" dirty="0" smtClean="0"/>
              <a:t>         but increasingly new entrant black farmers. </a:t>
            </a:r>
          </a:p>
          <a:p>
            <a:pPr marL="0" indent="0">
              <a:buNone/>
            </a:pPr>
            <a:r>
              <a:rPr lang="en-ZA" sz="2200" dirty="0" smtClean="0"/>
              <a:t>      -  produces around 95% of all agricultural produce on freehold land.</a:t>
            </a:r>
          </a:p>
          <a:p>
            <a:pPr marL="0" indent="0">
              <a:buNone/>
            </a:pPr>
            <a:r>
              <a:rPr lang="en-ZA" sz="2200" dirty="0"/>
              <a:t> </a:t>
            </a:r>
            <a:r>
              <a:rPr lang="en-ZA" sz="2200" dirty="0" smtClean="0"/>
              <a:t>     -  characterised by open, competitive market system, </a:t>
            </a:r>
          </a:p>
          <a:p>
            <a:pPr marL="0" indent="0">
              <a:buNone/>
            </a:pPr>
            <a:r>
              <a:rPr lang="en-ZA" sz="2200" dirty="0"/>
              <a:t> </a:t>
            </a:r>
            <a:r>
              <a:rPr lang="en-ZA" sz="2200" dirty="0" smtClean="0"/>
              <a:t>        and totally integrated and exposed to the global market.</a:t>
            </a:r>
          </a:p>
          <a:p>
            <a:pPr marL="0" indent="0">
              <a:buNone/>
            </a:pPr>
            <a:r>
              <a:rPr lang="en-ZA" sz="2200" dirty="0"/>
              <a:t> </a:t>
            </a:r>
            <a:r>
              <a:rPr lang="en-ZA" sz="2200" dirty="0" smtClean="0"/>
              <a:t>     -  Global competitiveness of value chains thus required to survive  </a:t>
            </a:r>
          </a:p>
          <a:p>
            <a:pPr marL="0" indent="0">
              <a:buNone/>
            </a:pPr>
            <a:r>
              <a:rPr lang="en-ZA" sz="2200" dirty="0"/>
              <a:t> </a:t>
            </a:r>
            <a:r>
              <a:rPr lang="en-ZA" sz="2200" dirty="0" smtClean="0"/>
              <a:t>         and ensure commercial/business sustainability.</a:t>
            </a:r>
          </a:p>
          <a:p>
            <a:pPr marL="0" indent="0">
              <a:buNone/>
            </a:pPr>
            <a:r>
              <a:rPr lang="en-ZA" sz="2200" dirty="0"/>
              <a:t> </a:t>
            </a:r>
            <a:r>
              <a:rPr lang="en-ZA" sz="2200" dirty="0" smtClean="0"/>
              <a:t>     -  Scale of economy, productivity and business intelligence of  </a:t>
            </a:r>
          </a:p>
          <a:p>
            <a:pPr marL="0" indent="0">
              <a:buNone/>
            </a:pPr>
            <a:r>
              <a:rPr lang="en-ZA" sz="2200" dirty="0"/>
              <a:t> </a:t>
            </a:r>
            <a:r>
              <a:rPr lang="en-ZA" sz="2200" dirty="0" smtClean="0"/>
              <a:t>         paramount importance.</a:t>
            </a:r>
          </a:p>
          <a:p>
            <a:pPr marL="0" indent="0">
              <a:buNone/>
            </a:pPr>
            <a:r>
              <a:rPr lang="en-ZA" sz="2200" dirty="0"/>
              <a:t> </a:t>
            </a:r>
            <a:r>
              <a:rPr lang="en-ZA" sz="2200" dirty="0" smtClean="0"/>
              <a:t>     -  Sustainable from triple bottom-line perspective?</a:t>
            </a:r>
            <a:r>
              <a:rPr lang="en-ZA" sz="2600" dirty="0" smtClean="0"/>
              <a:t> </a:t>
            </a:r>
          </a:p>
          <a:p>
            <a:pPr marL="0" indent="0">
              <a:buNone/>
            </a:pPr>
            <a:endParaRPr lang="en-ZA" sz="2600" dirty="0" smtClean="0"/>
          </a:p>
          <a:p>
            <a:pPr marL="0" indent="0">
              <a:buNone/>
            </a:pPr>
            <a:endParaRPr lang="en-ZA" dirty="0"/>
          </a:p>
        </p:txBody>
      </p:sp>
    </p:spTree>
    <p:extLst>
      <p:ext uri="{BB962C8B-B14F-4D97-AF65-F5344CB8AC3E}">
        <p14:creationId xmlns:p14="http://schemas.microsoft.com/office/powerpoint/2010/main" val="3477843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707" y="201353"/>
            <a:ext cx="7886700" cy="904116"/>
          </a:xfrm>
        </p:spPr>
        <p:txBody>
          <a:bodyPr>
            <a:normAutofit/>
          </a:bodyPr>
          <a:lstStyle/>
          <a:p>
            <a:r>
              <a:rPr lang="en-US" sz="3600" b="0" dirty="0"/>
              <a:t>Dualism in the agricultural sector</a:t>
            </a:r>
            <a:endParaRPr lang="en-ZA" sz="3600" b="0" dirty="0"/>
          </a:p>
        </p:txBody>
      </p:sp>
      <p:sp>
        <p:nvSpPr>
          <p:cNvPr id="3" name="Content Placeholder 2"/>
          <p:cNvSpPr>
            <a:spLocks noGrp="1"/>
          </p:cNvSpPr>
          <p:nvPr>
            <p:ph idx="1"/>
          </p:nvPr>
        </p:nvSpPr>
        <p:spPr>
          <a:xfrm>
            <a:off x="160020" y="1119117"/>
            <a:ext cx="8858249" cy="4584453"/>
          </a:xfrm>
        </p:spPr>
        <p:txBody>
          <a:bodyPr>
            <a:normAutofit/>
          </a:bodyPr>
          <a:lstStyle/>
          <a:p>
            <a:r>
              <a:rPr lang="en-ZA" b="1" dirty="0" smtClean="0"/>
              <a:t>Smallholder and subsistence farming sector:</a:t>
            </a:r>
          </a:p>
          <a:p>
            <a:pPr marL="0" indent="0">
              <a:buNone/>
            </a:pPr>
            <a:r>
              <a:rPr lang="en-ZA" sz="2000" dirty="0"/>
              <a:t> </a:t>
            </a:r>
            <a:r>
              <a:rPr lang="en-ZA" sz="2000" dirty="0" smtClean="0"/>
              <a:t>    -  </a:t>
            </a:r>
            <a:r>
              <a:rPr lang="en-ZA" sz="2400" dirty="0" smtClean="0"/>
              <a:t>Smallholder farmers number ~200 000, and predominantly black.</a:t>
            </a:r>
          </a:p>
          <a:p>
            <a:pPr marL="0" indent="0">
              <a:buNone/>
            </a:pPr>
            <a:r>
              <a:rPr lang="en-ZA" sz="2400" dirty="0" smtClean="0"/>
              <a:t>    -  Primarily located in former homeland areas, comprising ~14 </a:t>
            </a:r>
          </a:p>
          <a:p>
            <a:pPr marL="0" indent="0">
              <a:buNone/>
            </a:pPr>
            <a:r>
              <a:rPr lang="en-ZA" sz="2400" dirty="0"/>
              <a:t> </a:t>
            </a:r>
            <a:r>
              <a:rPr lang="en-ZA" sz="2400" dirty="0" smtClean="0"/>
              <a:t>       million hectares of agricultural land. </a:t>
            </a:r>
          </a:p>
          <a:p>
            <a:pPr marL="0" indent="0">
              <a:buNone/>
            </a:pPr>
            <a:r>
              <a:rPr lang="en-ZA" sz="2400" dirty="0"/>
              <a:t> </a:t>
            </a:r>
            <a:r>
              <a:rPr lang="en-ZA" sz="2400" dirty="0" smtClean="0"/>
              <a:t>   -  Agricultural conditions complex, including tenure security issues, </a:t>
            </a:r>
          </a:p>
          <a:p>
            <a:pPr marL="0" indent="0">
              <a:buNone/>
            </a:pPr>
            <a:r>
              <a:rPr lang="en-ZA" sz="2400" dirty="0"/>
              <a:t> </a:t>
            </a:r>
            <a:r>
              <a:rPr lang="en-ZA" sz="2400" dirty="0" smtClean="0"/>
              <a:t>       poor infrastructure, land degradation, skills development issues, </a:t>
            </a:r>
          </a:p>
          <a:p>
            <a:pPr marL="0" indent="0">
              <a:buNone/>
            </a:pPr>
            <a:r>
              <a:rPr lang="en-ZA" sz="2400" dirty="0"/>
              <a:t> </a:t>
            </a:r>
            <a:r>
              <a:rPr lang="en-ZA" sz="2400" dirty="0" smtClean="0"/>
              <a:t>       constrained access to finance, technology and markets, etc. </a:t>
            </a:r>
          </a:p>
          <a:p>
            <a:pPr marL="0" indent="0">
              <a:buNone/>
            </a:pPr>
            <a:r>
              <a:rPr lang="en-ZA" sz="2400" dirty="0" smtClean="0"/>
              <a:t>    -  Subsistence farmers number ~ 2,0 million households, mostly  </a:t>
            </a:r>
          </a:p>
          <a:p>
            <a:pPr marL="0" indent="0">
              <a:buNone/>
            </a:pPr>
            <a:r>
              <a:rPr lang="en-ZA" sz="2400" dirty="0"/>
              <a:t> </a:t>
            </a:r>
            <a:r>
              <a:rPr lang="en-ZA" sz="2400" dirty="0" smtClean="0"/>
              <a:t>       gardening for own consumption, ensuring basic level </a:t>
            </a:r>
          </a:p>
          <a:p>
            <a:pPr marL="0" indent="0">
              <a:buNone/>
            </a:pPr>
            <a:r>
              <a:rPr lang="en-ZA" sz="2400" dirty="0"/>
              <a:t> </a:t>
            </a:r>
            <a:r>
              <a:rPr lang="en-ZA" sz="2400" dirty="0" smtClean="0"/>
              <a:t>       of nutrition and limiting household expenditure. </a:t>
            </a:r>
            <a:endParaRPr lang="en-ZA" dirty="0"/>
          </a:p>
        </p:txBody>
      </p:sp>
    </p:spTree>
    <p:extLst>
      <p:ext uri="{BB962C8B-B14F-4D97-AF65-F5344CB8AC3E}">
        <p14:creationId xmlns:p14="http://schemas.microsoft.com/office/powerpoint/2010/main" val="3917725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056" y="242297"/>
            <a:ext cx="7886700" cy="683534"/>
          </a:xfrm>
        </p:spPr>
        <p:txBody>
          <a:bodyPr>
            <a:normAutofit/>
          </a:bodyPr>
          <a:lstStyle/>
          <a:p>
            <a:r>
              <a:rPr lang="en-ZA" sz="3600" b="0" dirty="0" smtClean="0"/>
              <a:t>Questions arise:</a:t>
            </a:r>
            <a:endParaRPr lang="en-ZA" sz="3600" b="0" dirty="0"/>
          </a:p>
        </p:txBody>
      </p:sp>
      <p:sp>
        <p:nvSpPr>
          <p:cNvPr id="3" name="Content Placeholder 2"/>
          <p:cNvSpPr>
            <a:spLocks noGrp="1"/>
          </p:cNvSpPr>
          <p:nvPr>
            <p:ph idx="1"/>
          </p:nvPr>
        </p:nvSpPr>
        <p:spPr>
          <a:xfrm>
            <a:off x="285750" y="1009935"/>
            <a:ext cx="8629650" cy="5493735"/>
          </a:xfrm>
        </p:spPr>
        <p:txBody>
          <a:bodyPr>
            <a:normAutofit fontScale="47500" lnSpcReduction="20000"/>
          </a:bodyPr>
          <a:lstStyle/>
          <a:p>
            <a:pPr>
              <a:lnSpc>
                <a:spcPct val="100000"/>
              </a:lnSpc>
            </a:pPr>
            <a:r>
              <a:rPr lang="en-ZA" sz="4200" b="1" dirty="0" smtClean="0"/>
              <a:t>How </a:t>
            </a:r>
            <a:r>
              <a:rPr lang="en-ZA" sz="4200" b="1" dirty="0"/>
              <a:t>do we create more and better </a:t>
            </a:r>
            <a:r>
              <a:rPr lang="en-ZA" sz="4200" b="1" dirty="0" smtClean="0"/>
              <a:t>opportunities for especially </a:t>
            </a:r>
            <a:r>
              <a:rPr lang="en-ZA" sz="4200" b="1" dirty="0"/>
              <a:t>smallholders and new entrants to </a:t>
            </a:r>
            <a:r>
              <a:rPr lang="en-ZA" sz="4200" b="1" dirty="0" smtClean="0"/>
              <a:t>access competitive commercial </a:t>
            </a:r>
            <a:r>
              <a:rPr lang="en-ZA" sz="4200" b="1" dirty="0"/>
              <a:t>value chains? </a:t>
            </a:r>
            <a:endParaRPr lang="en-ZA" sz="4200" b="1" dirty="0" smtClean="0"/>
          </a:p>
          <a:p>
            <a:pPr>
              <a:lnSpc>
                <a:spcPct val="100000"/>
              </a:lnSpc>
            </a:pPr>
            <a:r>
              <a:rPr lang="en-ZA" sz="4200" b="1" dirty="0" smtClean="0"/>
              <a:t>Can </a:t>
            </a:r>
            <a:r>
              <a:rPr lang="en-ZA" sz="4200" b="1" dirty="0"/>
              <a:t>ASUF, through its organized agriculture member organizations, play a role in bridging this dualism?</a:t>
            </a:r>
          </a:p>
          <a:p>
            <a:pPr marL="0" indent="0">
              <a:lnSpc>
                <a:spcPct val="100000"/>
              </a:lnSpc>
              <a:buNone/>
            </a:pPr>
            <a:endParaRPr lang="en-ZA" sz="2400" dirty="0" smtClean="0"/>
          </a:p>
          <a:p>
            <a:pPr marL="457200" indent="-457200">
              <a:lnSpc>
                <a:spcPct val="100000"/>
              </a:lnSpc>
              <a:buFont typeface="+mj-lt"/>
              <a:buAutoNum type="arabicPeriod"/>
            </a:pPr>
            <a:r>
              <a:rPr lang="en-ZA" sz="3400" dirty="0" smtClean="0"/>
              <a:t>Dualism developed from policy interventions and development backlogs, and must thus be corrected through policy and development initiatives.</a:t>
            </a:r>
          </a:p>
          <a:p>
            <a:pPr marL="457200" indent="-457200">
              <a:lnSpc>
                <a:spcPct val="100000"/>
              </a:lnSpc>
              <a:buFont typeface="+mj-lt"/>
              <a:buAutoNum type="arabicPeriod"/>
            </a:pPr>
            <a:r>
              <a:rPr lang="en-ZA" sz="3400" dirty="0" smtClean="0"/>
              <a:t>However, policy interventions must be supportive of a market approach to agriculture and must not impact negatively on confidence, investment and production.</a:t>
            </a:r>
          </a:p>
          <a:p>
            <a:pPr marL="457200" indent="-457200">
              <a:lnSpc>
                <a:spcPct val="100000"/>
              </a:lnSpc>
              <a:buFont typeface="+mj-lt"/>
              <a:buAutoNum type="arabicPeriod"/>
            </a:pPr>
            <a:r>
              <a:rPr lang="en-ZA" sz="3400" dirty="0" smtClean="0"/>
              <a:t>The way in which land restitution has been implemented is a case in point as in most cases it placed the development of land in limbo, with a resultant drop in production.  Is this the way to address dualism? Are those communities interested in farming? What’s the cost? Who provides support?</a:t>
            </a:r>
          </a:p>
          <a:p>
            <a:pPr marL="457200" indent="-457200">
              <a:lnSpc>
                <a:spcPct val="100000"/>
              </a:lnSpc>
              <a:buFont typeface="+mj-lt"/>
              <a:buAutoNum type="arabicPeriod"/>
            </a:pPr>
            <a:r>
              <a:rPr lang="en-ZA" sz="3400" dirty="0" smtClean="0"/>
              <a:t>Co-operative approach required  to leverage off scale of economy benefits so as to ensure viability.</a:t>
            </a:r>
          </a:p>
          <a:p>
            <a:pPr marL="457200" indent="-457200">
              <a:lnSpc>
                <a:spcPct val="100000"/>
              </a:lnSpc>
              <a:buFont typeface="+mj-lt"/>
              <a:buAutoNum type="arabicPeriod"/>
            </a:pPr>
            <a:r>
              <a:rPr lang="en-ZA" sz="3400" dirty="0" smtClean="0"/>
              <a:t>Managerial inputs and skills required.</a:t>
            </a:r>
          </a:p>
          <a:p>
            <a:pPr marL="457200" indent="-457200">
              <a:lnSpc>
                <a:spcPct val="120000"/>
              </a:lnSpc>
              <a:spcBef>
                <a:spcPts val="1200"/>
              </a:spcBef>
              <a:buFont typeface="+mj-lt"/>
              <a:buAutoNum type="arabicPeriod"/>
            </a:pPr>
            <a:r>
              <a:rPr lang="en-ZA" sz="3400" dirty="0" smtClean="0"/>
              <a:t>Greater symbiosis between commercial and smallholder farmers. Training and mentorship opportunities important. Mechanization circles.</a:t>
            </a:r>
          </a:p>
          <a:p>
            <a:pPr marL="457200" indent="-457200">
              <a:lnSpc>
                <a:spcPct val="120000"/>
              </a:lnSpc>
              <a:spcBef>
                <a:spcPts val="1200"/>
              </a:spcBef>
              <a:buFont typeface="+mj-lt"/>
              <a:buAutoNum type="arabicPeriod"/>
            </a:pPr>
            <a:r>
              <a:rPr lang="en-ZA" sz="3400" dirty="0" smtClean="0"/>
              <a:t>Possible government support through soft loans, etc.</a:t>
            </a:r>
          </a:p>
        </p:txBody>
      </p:sp>
    </p:spTree>
    <p:extLst>
      <p:ext uri="{BB962C8B-B14F-4D97-AF65-F5344CB8AC3E}">
        <p14:creationId xmlns:p14="http://schemas.microsoft.com/office/powerpoint/2010/main" val="3211734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000" y="242297"/>
            <a:ext cx="7886700" cy="808582"/>
          </a:xfrm>
        </p:spPr>
        <p:txBody>
          <a:bodyPr>
            <a:normAutofit/>
          </a:bodyPr>
          <a:lstStyle/>
          <a:p>
            <a:r>
              <a:rPr lang="en-ZA" sz="3600" dirty="0" smtClean="0"/>
              <a:t>Message…….</a:t>
            </a:r>
            <a:endParaRPr lang="en-ZA" sz="3600" dirty="0"/>
          </a:p>
        </p:txBody>
      </p:sp>
      <p:sp>
        <p:nvSpPr>
          <p:cNvPr id="3" name="Content Placeholder 2"/>
          <p:cNvSpPr>
            <a:spLocks noGrp="1"/>
          </p:cNvSpPr>
          <p:nvPr>
            <p:ph idx="1"/>
          </p:nvPr>
        </p:nvSpPr>
        <p:spPr>
          <a:xfrm>
            <a:off x="354330" y="1050878"/>
            <a:ext cx="8572500" cy="5581934"/>
          </a:xfrm>
        </p:spPr>
        <p:txBody>
          <a:bodyPr>
            <a:normAutofit fontScale="92500"/>
          </a:bodyPr>
          <a:lstStyle/>
          <a:p>
            <a:pPr>
              <a:lnSpc>
                <a:spcPct val="120000"/>
              </a:lnSpc>
              <a:spcBef>
                <a:spcPts val="0"/>
              </a:spcBef>
            </a:pPr>
            <a:r>
              <a:rPr lang="en-ZA" sz="2600" dirty="0" smtClean="0"/>
              <a:t>Dualism a reality that needs to be bridged. NDP, by and large,  provides reality and direction.</a:t>
            </a:r>
          </a:p>
          <a:p>
            <a:pPr>
              <a:lnSpc>
                <a:spcPct val="120000"/>
              </a:lnSpc>
              <a:spcBef>
                <a:spcPts val="0"/>
              </a:spcBef>
            </a:pPr>
            <a:r>
              <a:rPr lang="en-ZA" sz="2600" dirty="0" smtClean="0"/>
              <a:t>Must create more and better opportunities for smallholders and new entrants to participate and compete in commercial value chains.</a:t>
            </a:r>
          </a:p>
          <a:p>
            <a:pPr>
              <a:lnSpc>
                <a:spcPct val="120000"/>
              </a:lnSpc>
              <a:spcBef>
                <a:spcPts val="0"/>
              </a:spcBef>
            </a:pPr>
            <a:r>
              <a:rPr lang="en-ZA" sz="2600" dirty="0" smtClean="0"/>
              <a:t>Producers and agribusinesses can and must contribute alike, but government policy development and support essential in a broader Public-Private Partnership.</a:t>
            </a:r>
          </a:p>
          <a:p>
            <a:pPr>
              <a:lnSpc>
                <a:spcPct val="120000"/>
              </a:lnSpc>
              <a:spcBef>
                <a:spcPts val="0"/>
              </a:spcBef>
            </a:pPr>
            <a:r>
              <a:rPr lang="en-ZA" sz="2600" b="1" dirty="0"/>
              <a:t>ASUF’s vision </a:t>
            </a:r>
            <a:r>
              <a:rPr lang="en-ZA" sz="2600" b="1" dirty="0" smtClean="0"/>
              <a:t>and strategic intent reflect the reality of dualism, but much more than that, ASUF has positioned itself to </a:t>
            </a:r>
          </a:p>
          <a:p>
            <a:pPr marL="0" indent="0">
              <a:lnSpc>
                <a:spcPct val="120000"/>
              </a:lnSpc>
              <a:spcBef>
                <a:spcPts val="0"/>
              </a:spcBef>
              <a:buNone/>
            </a:pPr>
            <a:r>
              <a:rPr lang="en-ZA" sz="2600" b="1" dirty="0"/>
              <a:t> </a:t>
            </a:r>
            <a:r>
              <a:rPr lang="en-ZA" sz="2600" b="1" dirty="0" smtClean="0"/>
              <a:t>    -  pro-actively bridge that dualism and, </a:t>
            </a:r>
          </a:p>
          <a:p>
            <a:pPr marL="0" indent="0">
              <a:lnSpc>
                <a:spcPct val="120000"/>
              </a:lnSpc>
              <a:spcBef>
                <a:spcPts val="0"/>
              </a:spcBef>
              <a:buNone/>
            </a:pPr>
            <a:r>
              <a:rPr lang="en-ZA" sz="2600" b="1" dirty="0"/>
              <a:t> </a:t>
            </a:r>
            <a:r>
              <a:rPr lang="en-ZA" sz="2600" b="1" dirty="0" smtClean="0"/>
              <a:t>    -  serve the broader agricultural sector. </a:t>
            </a:r>
          </a:p>
          <a:p>
            <a:endParaRPr lang="en-ZA" dirty="0"/>
          </a:p>
        </p:txBody>
      </p:sp>
    </p:spTree>
    <p:extLst>
      <p:ext uri="{BB962C8B-B14F-4D97-AF65-F5344CB8AC3E}">
        <p14:creationId xmlns:p14="http://schemas.microsoft.com/office/powerpoint/2010/main" val="2855087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209" y="331470"/>
            <a:ext cx="5622114" cy="6092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6350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67890"/>
          </a:xfrm>
        </p:spPr>
        <p:txBody>
          <a:bodyPr>
            <a:normAutofit/>
          </a:bodyPr>
          <a:lstStyle/>
          <a:p>
            <a:r>
              <a:rPr lang="en-ZA" sz="3600" b="0" dirty="0" smtClean="0"/>
              <a:t>ASUF Declaration of Intent</a:t>
            </a:r>
            <a:endParaRPr lang="en-ZA" sz="3600" b="0" dirty="0"/>
          </a:p>
        </p:txBody>
      </p:sp>
      <p:sp>
        <p:nvSpPr>
          <p:cNvPr id="3" name="Content Placeholder 2"/>
          <p:cNvSpPr>
            <a:spLocks noGrp="1"/>
          </p:cNvSpPr>
          <p:nvPr>
            <p:ph idx="1"/>
          </p:nvPr>
        </p:nvSpPr>
        <p:spPr>
          <a:xfrm>
            <a:off x="628650" y="1624085"/>
            <a:ext cx="8112741" cy="4552879"/>
          </a:xfrm>
        </p:spPr>
        <p:txBody>
          <a:bodyPr>
            <a:normAutofit/>
          </a:bodyPr>
          <a:lstStyle/>
          <a:p>
            <a:pPr marL="0" indent="0">
              <a:buNone/>
            </a:pPr>
            <a:r>
              <a:rPr lang="en-ZA" sz="2400" b="1" dirty="0" smtClean="0"/>
              <a:t>Strategic Intent</a:t>
            </a:r>
          </a:p>
          <a:p>
            <a:pPr marL="0" indent="0">
              <a:buNone/>
            </a:pPr>
            <a:r>
              <a:rPr lang="en-ZA" sz="2400" dirty="0" smtClean="0"/>
              <a:t>Establish a united voice for the common interests of the broader agricultural sector in order to promote and grow the South African agricultural sector.</a:t>
            </a:r>
          </a:p>
          <a:p>
            <a:pPr marL="0" indent="0">
              <a:buNone/>
            </a:pPr>
            <a:endParaRPr lang="en-ZA" sz="2400" dirty="0"/>
          </a:p>
          <a:p>
            <a:pPr marL="0" indent="0">
              <a:buNone/>
            </a:pPr>
            <a:r>
              <a:rPr lang="en-ZA" sz="2400" b="1" dirty="0" smtClean="0"/>
              <a:t>Vision</a:t>
            </a:r>
          </a:p>
          <a:p>
            <a:pPr marL="0" indent="0">
              <a:buNone/>
            </a:pPr>
            <a:r>
              <a:rPr lang="en-ZA" sz="2400" dirty="0" smtClean="0"/>
              <a:t>A united , prosperous and sustainable agricultural sector in South Africa</a:t>
            </a:r>
            <a:endParaRPr lang="en-ZA" sz="2400" dirty="0"/>
          </a:p>
        </p:txBody>
      </p:sp>
    </p:spTree>
    <p:extLst>
      <p:ext uri="{BB962C8B-B14F-4D97-AF65-F5344CB8AC3E}">
        <p14:creationId xmlns:p14="http://schemas.microsoft.com/office/powerpoint/2010/main" val="2617171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25096"/>
            <a:ext cx="7886700" cy="1067890"/>
          </a:xfrm>
        </p:spPr>
        <p:txBody>
          <a:bodyPr>
            <a:normAutofit/>
          </a:bodyPr>
          <a:lstStyle/>
          <a:p>
            <a:r>
              <a:rPr lang="en-ZA" sz="4000" b="0" dirty="0" smtClean="0"/>
              <a:t>ASUF Declaration of Intent</a:t>
            </a:r>
            <a:endParaRPr lang="en-ZA" sz="4000" b="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 y="1236345"/>
            <a:ext cx="6885623"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69339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353</TotalTime>
  <Words>2115</Words>
  <Application>Microsoft Office PowerPoint</Application>
  <PresentationFormat>On-screen Show (4:3)</PresentationFormat>
  <Paragraphs>153</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ASUF VISION AND POLICY APPROACH TOWARDS EMPLOYMENT AND LABOUR RELATIONS IN THE AGRICULTURAL SECTOR</vt:lpstr>
      <vt:lpstr>For today……..</vt:lpstr>
      <vt:lpstr>Dualism in the agricultural sector</vt:lpstr>
      <vt:lpstr>Dualism in the agricultural sector</vt:lpstr>
      <vt:lpstr>Questions arise:</vt:lpstr>
      <vt:lpstr>Message…….</vt:lpstr>
      <vt:lpstr>PowerPoint Presentation</vt:lpstr>
      <vt:lpstr>ASUF Declaration of Intent</vt:lpstr>
      <vt:lpstr>ASUF Declaration of Intent</vt:lpstr>
      <vt:lpstr>ASUF Declaration of Intent</vt:lpstr>
      <vt:lpstr>For today……..</vt:lpstr>
      <vt:lpstr>PowerPoint Presentation</vt:lpstr>
      <vt:lpstr>Reasons for joint position on labour</vt:lpstr>
      <vt:lpstr>Reasons for joint position on labour (Cont.)</vt:lpstr>
      <vt:lpstr>Ethical conduct towards labour</vt:lpstr>
      <vt:lpstr>Ethical conduct towards labour (Cont.)</vt:lpstr>
      <vt:lpstr>Ethical conduct towards labour (Cont.)</vt:lpstr>
      <vt:lpstr>Operational matters to be addressed</vt:lpstr>
      <vt:lpstr>Operational matters to be addressed (Cont.)</vt:lpstr>
      <vt:lpstr>For today……..</vt:lpstr>
      <vt:lpstr>ASUF Engagement</vt:lpstr>
      <vt:lpstr>For today……..</vt:lpstr>
      <vt:lpstr>Framework Agreement / Social Compact</vt:lpstr>
      <vt:lpstr>Framework Agreement / Social Compact</vt:lpstr>
      <vt:lpstr>Take home message….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dc:creator>
  <cp:lastModifiedBy>Ciske Oosthuizen </cp:lastModifiedBy>
  <cp:revision>35</cp:revision>
  <dcterms:created xsi:type="dcterms:W3CDTF">2014-02-12T11:58:26Z</dcterms:created>
  <dcterms:modified xsi:type="dcterms:W3CDTF">2014-06-10T05:04:49Z</dcterms:modified>
</cp:coreProperties>
</file>