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64" r:id="rId2"/>
  </p:sldMasterIdLst>
  <p:notesMasterIdLst>
    <p:notesMasterId r:id="rId31"/>
  </p:notesMasterIdLst>
  <p:sldIdLst>
    <p:sldId id="256" r:id="rId3"/>
    <p:sldId id="257" r:id="rId4"/>
    <p:sldId id="284" r:id="rId5"/>
    <p:sldId id="270" r:id="rId6"/>
    <p:sldId id="268" r:id="rId7"/>
    <p:sldId id="286" r:id="rId8"/>
    <p:sldId id="287" r:id="rId9"/>
    <p:sldId id="310" r:id="rId10"/>
    <p:sldId id="276" r:id="rId11"/>
    <p:sldId id="273" r:id="rId12"/>
    <p:sldId id="261" r:id="rId13"/>
    <p:sldId id="274" r:id="rId14"/>
    <p:sldId id="275" r:id="rId15"/>
    <p:sldId id="277" r:id="rId16"/>
    <p:sldId id="289" r:id="rId17"/>
    <p:sldId id="290" r:id="rId18"/>
    <p:sldId id="279" r:id="rId19"/>
    <p:sldId id="305" r:id="rId20"/>
    <p:sldId id="293" r:id="rId21"/>
    <p:sldId id="291" r:id="rId22"/>
    <p:sldId id="280" r:id="rId23"/>
    <p:sldId id="283" r:id="rId24"/>
    <p:sldId id="301" r:id="rId25"/>
    <p:sldId id="294" r:id="rId26"/>
    <p:sldId id="300" r:id="rId27"/>
    <p:sldId id="302" r:id="rId28"/>
    <p:sldId id="312" r:id="rId29"/>
    <p:sldId id="281" r:id="rId3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34" autoAdjust="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A3D9F38A-6CA7-4B60-AEA0-1B867A4B1532}" type="datetimeFigureOut">
              <a:rPr lang="en-US"/>
              <a:pPr>
                <a:defRPr/>
              </a:pPr>
              <a:t>11/16/2014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EC0C75CC-3315-46DF-8063-0A5AFE33F115}" type="slidenum">
              <a:rPr lang="en-US"/>
              <a:pPr>
                <a:defRPr/>
              </a:pPr>
              <a:t>‹#›</a:t>
            </a:fld>
            <a:endParaRPr lang="en-US"/>
          </a:p>
        </p:txBody>
      </p:sp>
    </p:spTree>
    <p:extLst>
      <p:ext uri="{BB962C8B-B14F-4D97-AF65-F5344CB8AC3E}">
        <p14:creationId xmlns:p14="http://schemas.microsoft.com/office/powerpoint/2010/main" val="338839455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8"/>
          <p:cNvGrpSpPr>
            <a:grpSpLocks/>
          </p:cNvGrpSpPr>
          <p:nvPr/>
        </p:nvGrpSpPr>
        <p:grpSpPr bwMode="auto">
          <a:xfrm>
            <a:off x="98425" y="3582988"/>
            <a:ext cx="1089025" cy="3275012"/>
            <a:chOff x="62" y="2257"/>
            <a:chExt cx="686" cy="2063"/>
          </a:xfrm>
        </p:grpSpPr>
        <p:sp>
          <p:nvSpPr>
            <p:cNvPr id="5" name="Rectangle 7"/>
            <p:cNvSpPr>
              <a:spLocks noChangeArrowheads="1"/>
            </p:cNvSpPr>
            <p:nvPr/>
          </p:nvSpPr>
          <p:spPr bwMode="ltGray">
            <a:xfrm>
              <a:off x="652" y="2257"/>
              <a:ext cx="96" cy="2063"/>
            </a:xfrm>
            <a:prstGeom prst="rect">
              <a:avLst/>
            </a:prstGeom>
            <a:solidFill>
              <a:schemeClr val="bg2">
                <a:alpha val="50000"/>
              </a:schemeClr>
            </a:solidFill>
            <a:ln w="9525">
              <a:noFill/>
              <a:miter lim="800000"/>
              <a:headEnd/>
              <a:tailEnd/>
            </a:ln>
            <a:effectLst/>
          </p:spPr>
          <p:txBody>
            <a:bodyPr wrap="none" anchor="ctr"/>
            <a:lstStyle/>
            <a:p>
              <a:pPr fontAlgn="auto">
                <a:spcBef>
                  <a:spcPts val="0"/>
                </a:spcBef>
                <a:spcAft>
                  <a:spcPts val="0"/>
                </a:spcAft>
                <a:defRPr/>
              </a:pPr>
              <a:endParaRPr lang="en-ZA" dirty="0">
                <a:latin typeface="+mn-lt"/>
                <a:cs typeface="+mn-cs"/>
              </a:endParaRPr>
            </a:p>
          </p:txBody>
        </p:sp>
        <p:sp>
          <p:nvSpPr>
            <p:cNvPr id="6" name="Rectangle 8"/>
            <p:cNvSpPr>
              <a:spLocks noChangeArrowheads="1"/>
            </p:cNvSpPr>
            <p:nvPr/>
          </p:nvSpPr>
          <p:spPr bwMode="ltGray">
            <a:xfrm>
              <a:off x="249" y="2568"/>
              <a:ext cx="96" cy="1751"/>
            </a:xfrm>
            <a:prstGeom prst="rect">
              <a:avLst/>
            </a:prstGeom>
            <a:solidFill>
              <a:schemeClr val="bg2">
                <a:alpha val="50000"/>
              </a:schemeClr>
            </a:solidFill>
            <a:ln w="9525">
              <a:noFill/>
              <a:miter lim="800000"/>
              <a:headEnd/>
              <a:tailEnd/>
            </a:ln>
            <a:effectLst/>
          </p:spPr>
          <p:txBody>
            <a:bodyPr wrap="none" anchor="ctr"/>
            <a:lstStyle/>
            <a:p>
              <a:pPr fontAlgn="auto">
                <a:spcBef>
                  <a:spcPts val="0"/>
                </a:spcBef>
                <a:spcAft>
                  <a:spcPts val="0"/>
                </a:spcAft>
                <a:defRPr/>
              </a:pPr>
              <a:endParaRPr lang="en-ZA" dirty="0">
                <a:latin typeface="+mn-lt"/>
                <a:cs typeface="+mn-cs"/>
              </a:endParaRPr>
            </a:p>
          </p:txBody>
        </p:sp>
        <p:sp>
          <p:nvSpPr>
            <p:cNvPr id="7" name="Rectangle 9"/>
            <p:cNvSpPr>
              <a:spLocks noChangeArrowheads="1"/>
            </p:cNvSpPr>
            <p:nvPr/>
          </p:nvSpPr>
          <p:spPr bwMode="ltGray">
            <a:xfrm>
              <a:off x="62" y="2956"/>
              <a:ext cx="96" cy="1364"/>
            </a:xfrm>
            <a:prstGeom prst="rect">
              <a:avLst/>
            </a:prstGeom>
            <a:solidFill>
              <a:schemeClr val="bg2">
                <a:alpha val="50000"/>
              </a:schemeClr>
            </a:solidFill>
            <a:ln w="9525">
              <a:noFill/>
              <a:miter lim="800000"/>
              <a:headEnd/>
              <a:tailEnd/>
            </a:ln>
            <a:effectLst/>
          </p:spPr>
          <p:txBody>
            <a:bodyPr wrap="none" anchor="ctr"/>
            <a:lstStyle/>
            <a:p>
              <a:pPr fontAlgn="auto">
                <a:spcBef>
                  <a:spcPts val="0"/>
                </a:spcBef>
                <a:spcAft>
                  <a:spcPts val="0"/>
                </a:spcAft>
                <a:defRPr/>
              </a:pPr>
              <a:endParaRPr lang="en-ZA" dirty="0">
                <a:latin typeface="+mn-lt"/>
                <a:cs typeface="+mn-cs"/>
              </a:endParaRPr>
            </a:p>
          </p:txBody>
        </p:sp>
        <p:sp>
          <p:nvSpPr>
            <p:cNvPr id="8" name="Rectangle 10"/>
            <p:cNvSpPr>
              <a:spLocks noChangeArrowheads="1"/>
            </p:cNvSpPr>
            <p:nvPr/>
          </p:nvSpPr>
          <p:spPr bwMode="ltGray">
            <a:xfrm>
              <a:off x="431" y="2857"/>
              <a:ext cx="96" cy="1463"/>
            </a:xfrm>
            <a:prstGeom prst="rect">
              <a:avLst/>
            </a:prstGeom>
            <a:solidFill>
              <a:schemeClr val="bg2">
                <a:alpha val="50000"/>
              </a:schemeClr>
            </a:solidFill>
            <a:ln w="9525">
              <a:noFill/>
              <a:miter lim="800000"/>
              <a:headEnd/>
              <a:tailEnd/>
            </a:ln>
            <a:effectLst/>
          </p:spPr>
          <p:txBody>
            <a:bodyPr wrap="none" anchor="ctr"/>
            <a:lstStyle/>
            <a:p>
              <a:pPr fontAlgn="auto">
                <a:spcBef>
                  <a:spcPts val="0"/>
                </a:spcBef>
                <a:spcAft>
                  <a:spcPts val="0"/>
                </a:spcAft>
                <a:defRPr/>
              </a:pPr>
              <a:endParaRPr lang="en-ZA" dirty="0">
                <a:latin typeface="+mn-lt"/>
                <a:cs typeface="+mn-cs"/>
              </a:endParaRPr>
            </a:p>
          </p:txBody>
        </p:sp>
      </p:grpSp>
      <p:pic>
        <p:nvPicPr>
          <p:cNvPr id="9" name="Picture 3"/>
          <p:cNvPicPr>
            <a:picLocks noChangeAspect="1" noChangeArrowheads="1"/>
          </p:cNvPicPr>
          <p:nvPr userDrawn="1"/>
        </p:nvPicPr>
        <p:blipFill>
          <a:blip r:embed="rId2"/>
          <a:srcRect/>
          <a:stretch>
            <a:fillRect/>
          </a:stretch>
        </p:blipFill>
        <p:spPr bwMode="auto">
          <a:xfrm>
            <a:off x="381000" y="14288"/>
            <a:ext cx="1524000" cy="6829425"/>
          </a:xfrm>
          <a:prstGeom prst="rect">
            <a:avLst/>
          </a:prstGeom>
          <a:ln>
            <a:noFill/>
          </a:ln>
          <a:effectLst>
            <a:outerShdw blurRad="292100" dist="139700" dir="2700000" algn="tl" rotWithShape="0">
              <a:srgbClr val="333333">
                <a:alpha val="65000"/>
              </a:srgbClr>
            </a:outerShdw>
          </a:effectLst>
        </p:spPr>
      </p:pic>
      <p:sp>
        <p:nvSpPr>
          <p:cNvPr id="5131" name="Rectangle 11"/>
          <p:cNvSpPr>
            <a:spLocks noGrp="1" noChangeArrowheads="1"/>
          </p:cNvSpPr>
          <p:nvPr>
            <p:ph type="ctrTitle" sz="quarter"/>
          </p:nvPr>
        </p:nvSpPr>
        <p:spPr>
          <a:xfrm>
            <a:off x="2133600" y="908050"/>
            <a:ext cx="6394450" cy="2079625"/>
          </a:xfrm>
        </p:spPr>
        <p:txBody>
          <a:bodyPr/>
          <a:lstStyle>
            <a:lvl1pPr>
              <a:defRPr b="1">
                <a:latin typeface="Verdana" pitchFamily="34" charset="0"/>
              </a:defRPr>
            </a:lvl1pPr>
          </a:lstStyle>
          <a:p>
            <a:r>
              <a:rPr lang="en-US" smtClean="0"/>
              <a:t>Click to edit Master title style</a:t>
            </a:r>
            <a:endParaRPr lang="en-ZA"/>
          </a:p>
        </p:txBody>
      </p:sp>
      <p:sp>
        <p:nvSpPr>
          <p:cNvPr id="5132" name="Rectangle 12"/>
          <p:cNvSpPr>
            <a:spLocks noGrp="1" noChangeArrowheads="1"/>
          </p:cNvSpPr>
          <p:nvPr>
            <p:ph type="subTitle" sz="quarter" idx="1"/>
          </p:nvPr>
        </p:nvSpPr>
        <p:spPr>
          <a:xfrm>
            <a:off x="2133600" y="3886200"/>
            <a:ext cx="6324600" cy="1752600"/>
          </a:xfrm>
        </p:spPr>
        <p:txBody>
          <a:bodyPr/>
          <a:lstStyle>
            <a:lvl1pPr marL="0" indent="0" algn="ctr">
              <a:buFontTx/>
              <a:buNone/>
              <a:defRPr>
                <a:latin typeface="Verdana" pitchFamily="34" charset="0"/>
              </a:defRPr>
            </a:lvl1pPr>
          </a:lstStyle>
          <a:p>
            <a:r>
              <a:rPr lang="en-US" smtClean="0"/>
              <a:t>Click to edit Master subtitle style</a:t>
            </a:r>
            <a:endParaRPr lang="en-ZA"/>
          </a:p>
        </p:txBody>
      </p:sp>
      <p:sp>
        <p:nvSpPr>
          <p:cNvPr id="10" name="Rectangle 9"/>
          <p:cNvSpPr>
            <a:spLocks noGrp="1" noChangeArrowheads="1"/>
          </p:cNvSpPr>
          <p:nvPr>
            <p:ph type="dt" sz="quarter" idx="10"/>
          </p:nvPr>
        </p:nvSpPr>
        <p:spPr>
          <a:xfrm>
            <a:off x="1981200" y="6248400"/>
            <a:ext cx="1905000" cy="457200"/>
          </a:xfrm>
        </p:spPr>
        <p:txBody>
          <a:bodyPr/>
          <a:lstStyle>
            <a:lvl1pPr>
              <a:defRPr/>
            </a:lvl1pPr>
          </a:lstStyle>
          <a:p>
            <a:pPr>
              <a:defRPr/>
            </a:pPr>
            <a:fld id="{7890AB8A-F11B-4931-B2AC-6699CAA79856}" type="datetimeFigureOut">
              <a:rPr lang="en-US"/>
              <a:pPr>
                <a:defRPr/>
              </a:pPr>
              <a:t>11/16/2014</a:t>
            </a:fld>
            <a:endParaRPr lang="en-ZA" dirty="0"/>
          </a:p>
        </p:txBody>
      </p:sp>
      <p:sp>
        <p:nvSpPr>
          <p:cNvPr id="11" name="Rectangle 10"/>
          <p:cNvSpPr>
            <a:spLocks noGrp="1" noChangeArrowheads="1"/>
          </p:cNvSpPr>
          <p:nvPr>
            <p:ph type="ftr" sz="quarter" idx="11"/>
          </p:nvPr>
        </p:nvSpPr>
        <p:spPr>
          <a:xfrm>
            <a:off x="3962400" y="6248400"/>
            <a:ext cx="2895600" cy="457200"/>
          </a:xfrm>
        </p:spPr>
        <p:txBody>
          <a:bodyPr/>
          <a:lstStyle>
            <a:lvl1pPr>
              <a:defRPr/>
            </a:lvl1pPr>
          </a:lstStyle>
          <a:p>
            <a:pPr>
              <a:defRPr/>
            </a:pPr>
            <a:endParaRPr lang="en-ZA"/>
          </a:p>
        </p:txBody>
      </p:sp>
      <p:sp>
        <p:nvSpPr>
          <p:cNvPr id="12" name="Rectangle 11"/>
          <p:cNvSpPr>
            <a:spLocks noGrp="1" noChangeArrowheads="1"/>
          </p:cNvSpPr>
          <p:nvPr>
            <p:ph type="sldNum" sz="quarter" idx="12"/>
          </p:nvPr>
        </p:nvSpPr>
        <p:spPr>
          <a:xfrm>
            <a:off x="6934200" y="6248400"/>
            <a:ext cx="1905000" cy="457200"/>
          </a:xfrm>
        </p:spPr>
        <p:txBody>
          <a:bodyPr/>
          <a:lstStyle>
            <a:lvl1pPr>
              <a:defRPr/>
            </a:lvl1pPr>
          </a:lstStyle>
          <a:p>
            <a:pPr>
              <a:defRPr/>
            </a:pPr>
            <a:fld id="{92B041A9-B34E-4699-A706-510B6B22439F}" type="slidenum">
              <a:rPr lang="en-ZA"/>
              <a:pPr>
                <a:defRPr/>
              </a:pPr>
              <a:t>‹#›</a:t>
            </a:fld>
            <a:endParaRPr lang="en-ZA" dirty="0"/>
          </a:p>
        </p:txBody>
      </p:sp>
    </p:spTree>
    <p:extLst>
      <p:ext uri="{BB962C8B-B14F-4D97-AF65-F5344CB8AC3E}">
        <p14:creationId xmlns:p14="http://schemas.microsoft.com/office/powerpoint/2010/main" val="653952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72475" y="333375"/>
            <a:ext cx="2247900" cy="11387138"/>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1624013" y="333375"/>
            <a:ext cx="6596062" cy="113871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13"/>
          <p:cNvSpPr>
            <a:spLocks noGrp="1" noChangeArrowheads="1"/>
          </p:cNvSpPr>
          <p:nvPr>
            <p:ph type="dt" sz="half" idx="10"/>
          </p:nvPr>
        </p:nvSpPr>
        <p:spPr>
          <a:ln/>
        </p:spPr>
        <p:txBody>
          <a:bodyPr/>
          <a:lstStyle>
            <a:lvl1pPr>
              <a:defRPr/>
            </a:lvl1pPr>
          </a:lstStyle>
          <a:p>
            <a:pPr>
              <a:defRPr/>
            </a:pPr>
            <a:fld id="{0A92C85F-9CBC-4B5C-9A2D-A8FEBB74FDA3}" type="datetimeFigureOut">
              <a:rPr lang="en-US"/>
              <a:pPr>
                <a:defRPr/>
              </a:pPr>
              <a:t>11/16/2014</a:t>
            </a:fld>
            <a:endParaRPr lang="en-ZA" dirty="0"/>
          </a:p>
        </p:txBody>
      </p:sp>
      <p:sp>
        <p:nvSpPr>
          <p:cNvPr id="5" name="Rectangle 14"/>
          <p:cNvSpPr>
            <a:spLocks noGrp="1" noChangeArrowheads="1"/>
          </p:cNvSpPr>
          <p:nvPr>
            <p:ph type="ftr" sz="quarter" idx="11"/>
          </p:nvPr>
        </p:nvSpPr>
        <p:spPr>
          <a:ln/>
        </p:spPr>
        <p:txBody>
          <a:bodyPr/>
          <a:lstStyle>
            <a:lvl1pPr>
              <a:defRPr/>
            </a:lvl1pPr>
          </a:lstStyle>
          <a:p>
            <a:pPr>
              <a:defRPr/>
            </a:pPr>
            <a:endParaRPr lang="en-ZA"/>
          </a:p>
        </p:txBody>
      </p:sp>
      <p:sp>
        <p:nvSpPr>
          <p:cNvPr id="6" name="Rectangle 15"/>
          <p:cNvSpPr>
            <a:spLocks noGrp="1" noChangeArrowheads="1"/>
          </p:cNvSpPr>
          <p:nvPr>
            <p:ph type="sldNum" sz="quarter" idx="12"/>
          </p:nvPr>
        </p:nvSpPr>
        <p:spPr>
          <a:ln/>
        </p:spPr>
        <p:txBody>
          <a:bodyPr/>
          <a:lstStyle>
            <a:lvl1pPr>
              <a:defRPr/>
            </a:lvl1pPr>
          </a:lstStyle>
          <a:p>
            <a:pPr>
              <a:defRPr/>
            </a:pPr>
            <a:fld id="{DBAB365A-9B3A-41B8-90EC-0FB7D31BB246}" type="slidenum">
              <a:rPr lang="en-ZA"/>
              <a:pPr>
                <a:defRPr/>
              </a:pPr>
              <a:t>‹#›</a:t>
            </a:fld>
            <a:endParaRPr lang="en-ZA" dirty="0"/>
          </a:p>
        </p:txBody>
      </p:sp>
    </p:spTree>
    <p:extLst>
      <p:ext uri="{BB962C8B-B14F-4D97-AF65-F5344CB8AC3E}">
        <p14:creationId xmlns:p14="http://schemas.microsoft.com/office/powerpoint/2010/main" val="776697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624013" y="333375"/>
            <a:ext cx="7269162" cy="1143000"/>
          </a:xfrm>
        </p:spPr>
        <p:txBody>
          <a:bodyPr/>
          <a:lstStyle/>
          <a:p>
            <a:r>
              <a:rPr lang="en-US" smtClean="0"/>
              <a:t>Click to edit Master title style</a:t>
            </a:r>
            <a:endParaRPr lang="en-ZA"/>
          </a:p>
        </p:txBody>
      </p:sp>
      <p:sp>
        <p:nvSpPr>
          <p:cNvPr id="3" name="Table Placeholder 2"/>
          <p:cNvSpPr>
            <a:spLocks noGrp="1"/>
          </p:cNvSpPr>
          <p:nvPr>
            <p:ph type="tbl" idx="1"/>
          </p:nvPr>
        </p:nvSpPr>
        <p:spPr>
          <a:xfrm>
            <a:off x="3492500" y="7605713"/>
            <a:ext cx="7127875" cy="4114800"/>
          </a:xfrm>
        </p:spPr>
        <p:txBody>
          <a:bodyPr/>
          <a:lstStyle/>
          <a:p>
            <a:pPr lvl="0"/>
            <a:r>
              <a:rPr lang="en-US" noProof="0" dirty="0" smtClean="0"/>
              <a:t>Click icon to add table</a:t>
            </a:r>
            <a:endParaRPr lang="en-ZA" noProof="0" dirty="0"/>
          </a:p>
        </p:txBody>
      </p:sp>
      <p:sp>
        <p:nvSpPr>
          <p:cNvPr id="4" name="Date Placeholder 3"/>
          <p:cNvSpPr>
            <a:spLocks noGrp="1"/>
          </p:cNvSpPr>
          <p:nvPr>
            <p:ph type="dt" sz="half" idx="10"/>
          </p:nvPr>
        </p:nvSpPr>
        <p:spPr>
          <a:xfrm>
            <a:off x="762000" y="6248400"/>
            <a:ext cx="1905000" cy="457200"/>
          </a:xfrm>
        </p:spPr>
        <p:txBody>
          <a:bodyPr/>
          <a:lstStyle>
            <a:lvl1pPr>
              <a:defRPr/>
            </a:lvl1pPr>
          </a:lstStyle>
          <a:p>
            <a:pPr>
              <a:defRPr/>
            </a:pPr>
            <a:fld id="{C70D871B-F74B-4389-BA08-60FB498393A5}" type="datetimeFigureOut">
              <a:rPr lang="en-US"/>
              <a:pPr>
                <a:defRPr/>
              </a:pPr>
              <a:t>11/16/2014</a:t>
            </a:fld>
            <a:endParaRPr lang="en-ZA" dirty="0"/>
          </a:p>
        </p:txBody>
      </p:sp>
      <p:sp>
        <p:nvSpPr>
          <p:cNvPr id="5" name="Footer Placeholder 4"/>
          <p:cNvSpPr>
            <a:spLocks noGrp="1"/>
          </p:cNvSpPr>
          <p:nvPr>
            <p:ph type="ftr" sz="quarter" idx="11"/>
          </p:nvPr>
        </p:nvSpPr>
        <p:spPr>
          <a:xfrm>
            <a:off x="3352800" y="6248400"/>
            <a:ext cx="2895600" cy="457200"/>
          </a:xfrm>
        </p:spPr>
        <p:txBody>
          <a:bodyPr/>
          <a:lstStyle>
            <a:lvl1pPr>
              <a:defRPr/>
            </a:lvl1pPr>
          </a:lstStyle>
          <a:p>
            <a:pPr>
              <a:defRPr/>
            </a:pPr>
            <a:endParaRPr lang="en-ZA"/>
          </a:p>
        </p:txBody>
      </p:sp>
      <p:sp>
        <p:nvSpPr>
          <p:cNvPr id="6" name="Slide Number Placeholder 5"/>
          <p:cNvSpPr>
            <a:spLocks noGrp="1"/>
          </p:cNvSpPr>
          <p:nvPr>
            <p:ph type="sldNum" sz="quarter" idx="12"/>
          </p:nvPr>
        </p:nvSpPr>
        <p:spPr>
          <a:xfrm>
            <a:off x="7162800" y="6248400"/>
            <a:ext cx="1905000" cy="457200"/>
          </a:xfrm>
        </p:spPr>
        <p:txBody>
          <a:bodyPr/>
          <a:lstStyle>
            <a:lvl1pPr>
              <a:defRPr/>
            </a:lvl1pPr>
          </a:lstStyle>
          <a:p>
            <a:pPr>
              <a:defRPr/>
            </a:pPr>
            <a:fld id="{AD565F00-8EAF-4BA8-A8B8-22DD46907FF0}" type="slidenum">
              <a:rPr lang="en-ZA"/>
              <a:pPr>
                <a:defRPr/>
              </a:pPr>
              <a:t>‹#›</a:t>
            </a:fld>
            <a:endParaRPr lang="en-ZA" dirty="0"/>
          </a:p>
        </p:txBody>
      </p:sp>
    </p:spTree>
    <p:extLst>
      <p:ext uri="{BB962C8B-B14F-4D97-AF65-F5344CB8AC3E}">
        <p14:creationId xmlns:p14="http://schemas.microsoft.com/office/powerpoint/2010/main" val="1578122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fld id="{7890AB8A-F11B-4931-B2AC-6699CAA79856}" type="datetimeFigureOut">
              <a:rPr lang="en-US" smtClean="0"/>
              <a:pPr>
                <a:defRPr/>
              </a:pPr>
              <a:t>11/16/2014</a:t>
            </a:fld>
            <a:endParaRPr lang="en-ZA"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ZA"/>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92B041A9-B34E-4699-A706-510B6B22439F}" type="slidenum">
              <a:rPr lang="en-ZA" smtClean="0"/>
              <a:pPr>
                <a:defRPr/>
              </a:pPr>
              <a:t>‹#›</a:t>
            </a:fld>
            <a:endParaRPr lang="en-ZA" dirty="0"/>
          </a:p>
        </p:txBody>
      </p:sp>
      <p:pic>
        <p:nvPicPr>
          <p:cNvPr id="13" name="Picture 3"/>
          <p:cNvPicPr>
            <a:picLocks noChangeAspect="1" noChangeArrowheads="1"/>
          </p:cNvPicPr>
          <p:nvPr userDrawn="1"/>
        </p:nvPicPr>
        <p:blipFill>
          <a:blip r:embed="rId3"/>
          <a:srcRect/>
          <a:stretch>
            <a:fillRect/>
          </a:stretch>
        </p:blipFill>
        <p:spPr bwMode="auto">
          <a:xfrm>
            <a:off x="381000" y="14288"/>
            <a:ext cx="1524000" cy="6829425"/>
          </a:xfrm>
          <a:prstGeom prst="rect">
            <a:avLst/>
          </a:prstGeom>
          <a:ln>
            <a:noFill/>
          </a:ln>
          <a:effectLst>
            <a:outerShdw blurRad="292100" dist="139700" dir="2700000" algn="tl" rotWithShape="0">
              <a:srgbClr val="333333">
                <a:alpha val="65000"/>
              </a:srgbClr>
            </a:outerShdw>
          </a:effectLst>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0E0861ED-9054-4B1E-9EF6-EB13CF7E0F90}" type="datetimeFigureOut">
              <a:rPr lang="en-US" smtClean="0"/>
              <a:pPr>
                <a:defRPr/>
              </a:pPr>
              <a:t>11/16/2014</a:t>
            </a:fld>
            <a:endParaRPr lang="en-ZA" dirty="0"/>
          </a:p>
        </p:txBody>
      </p:sp>
      <p:sp>
        <p:nvSpPr>
          <p:cNvPr id="5" name="Footer Placeholder 4"/>
          <p:cNvSpPr>
            <a:spLocks noGrp="1"/>
          </p:cNvSpPr>
          <p:nvPr>
            <p:ph type="ftr" sz="quarter" idx="11"/>
          </p:nvPr>
        </p:nvSpPr>
        <p:spPr/>
        <p:txBody>
          <a:bodyPr/>
          <a:lstStyle>
            <a:extLst/>
          </a:lstStyle>
          <a:p>
            <a:pPr>
              <a:defRPr/>
            </a:pPr>
            <a:endParaRPr lang="en-ZA"/>
          </a:p>
        </p:txBody>
      </p:sp>
      <p:sp>
        <p:nvSpPr>
          <p:cNvPr id="6" name="Slide Number Placeholder 5"/>
          <p:cNvSpPr>
            <a:spLocks noGrp="1"/>
          </p:cNvSpPr>
          <p:nvPr>
            <p:ph type="sldNum" sz="quarter" idx="12"/>
          </p:nvPr>
        </p:nvSpPr>
        <p:spPr/>
        <p:txBody>
          <a:bodyPr/>
          <a:lstStyle>
            <a:extLst/>
          </a:lstStyle>
          <a:p>
            <a:pPr>
              <a:defRPr/>
            </a:pPr>
            <a:fld id="{96FCC346-D63E-4F3E-AE67-5256C262DE5D}" type="slidenum">
              <a:rPr lang="en-ZA" smtClean="0"/>
              <a:pPr>
                <a:defRPr/>
              </a:pPr>
              <a:t>‹#›</a:t>
            </a:fld>
            <a:endParaRPr lang="en-ZA"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fld id="{2E92E9C6-9F6E-4AAB-9DC0-F06EF4ECF3BE}" type="datetimeFigureOut">
              <a:rPr lang="en-US" smtClean="0"/>
              <a:pPr>
                <a:defRPr/>
              </a:pPr>
              <a:t>11/16/2014</a:t>
            </a:fld>
            <a:endParaRPr lang="en-ZA" dirty="0"/>
          </a:p>
        </p:txBody>
      </p:sp>
      <p:sp>
        <p:nvSpPr>
          <p:cNvPr id="5" name="Footer Placeholder 4"/>
          <p:cNvSpPr>
            <a:spLocks noGrp="1"/>
          </p:cNvSpPr>
          <p:nvPr>
            <p:ph type="ftr" sz="quarter" idx="11"/>
          </p:nvPr>
        </p:nvSpPr>
        <p:spPr/>
        <p:txBody>
          <a:bodyPr/>
          <a:lstStyle>
            <a:extLst/>
          </a:lstStyle>
          <a:p>
            <a:pPr>
              <a:defRPr/>
            </a:pPr>
            <a:endParaRPr lang="en-ZA"/>
          </a:p>
        </p:txBody>
      </p:sp>
      <p:sp>
        <p:nvSpPr>
          <p:cNvPr id="6" name="Slide Number Placeholder 5"/>
          <p:cNvSpPr>
            <a:spLocks noGrp="1"/>
          </p:cNvSpPr>
          <p:nvPr>
            <p:ph type="sldNum" sz="quarter" idx="12"/>
          </p:nvPr>
        </p:nvSpPr>
        <p:spPr/>
        <p:txBody>
          <a:bodyPr/>
          <a:lstStyle>
            <a:extLst/>
          </a:lstStyle>
          <a:p>
            <a:pPr>
              <a:defRPr/>
            </a:pPr>
            <a:fld id="{BB14A8D8-35EF-4947-A331-D47B67EEF195}" type="slidenum">
              <a:rPr lang="en-ZA" smtClean="0"/>
              <a:pPr>
                <a:defRPr/>
              </a:pPr>
              <a:t>‹#›</a:t>
            </a:fld>
            <a:endParaRPr lang="en-ZA"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fld id="{297438B0-9968-4CA5-8C06-95E56C42498A}" type="datetimeFigureOut">
              <a:rPr lang="en-US" smtClean="0"/>
              <a:pPr>
                <a:defRPr/>
              </a:pPr>
              <a:t>11/16/2014</a:t>
            </a:fld>
            <a:endParaRPr lang="en-ZA" dirty="0"/>
          </a:p>
        </p:txBody>
      </p:sp>
      <p:sp>
        <p:nvSpPr>
          <p:cNvPr id="6" name="Footer Placeholder 5"/>
          <p:cNvSpPr>
            <a:spLocks noGrp="1"/>
          </p:cNvSpPr>
          <p:nvPr>
            <p:ph type="ftr" sz="quarter" idx="11"/>
          </p:nvPr>
        </p:nvSpPr>
        <p:spPr/>
        <p:txBody>
          <a:bodyPr/>
          <a:lstStyle>
            <a:extLst/>
          </a:lstStyle>
          <a:p>
            <a:pPr>
              <a:defRPr/>
            </a:pPr>
            <a:endParaRPr lang="en-ZA"/>
          </a:p>
        </p:txBody>
      </p:sp>
      <p:sp>
        <p:nvSpPr>
          <p:cNvPr id="7" name="Slide Number Placeholder 6"/>
          <p:cNvSpPr>
            <a:spLocks noGrp="1"/>
          </p:cNvSpPr>
          <p:nvPr>
            <p:ph type="sldNum" sz="quarter" idx="12"/>
          </p:nvPr>
        </p:nvSpPr>
        <p:spPr/>
        <p:txBody>
          <a:bodyPr/>
          <a:lstStyle>
            <a:extLst/>
          </a:lstStyle>
          <a:p>
            <a:pPr>
              <a:defRPr/>
            </a:pPr>
            <a:fld id="{2B4EEFEA-A38B-4D86-AB17-2077179F312D}" type="slidenum">
              <a:rPr lang="en-ZA" smtClean="0"/>
              <a:pPr>
                <a:defRPr/>
              </a:pPr>
              <a:t>‹#›</a:t>
            </a:fld>
            <a:endParaRPr lang="en-ZA"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fld id="{AE7BDD81-CE7F-4FE3-9DB9-5C7C80712F92}" type="datetimeFigureOut">
              <a:rPr lang="en-US" smtClean="0"/>
              <a:pPr>
                <a:defRPr/>
              </a:pPr>
              <a:t>11/16/2014</a:t>
            </a:fld>
            <a:endParaRPr lang="en-ZA" dirty="0"/>
          </a:p>
        </p:txBody>
      </p:sp>
      <p:sp>
        <p:nvSpPr>
          <p:cNvPr id="8" name="Footer Placeholder 7"/>
          <p:cNvSpPr>
            <a:spLocks noGrp="1"/>
          </p:cNvSpPr>
          <p:nvPr>
            <p:ph type="ftr" sz="quarter" idx="11"/>
          </p:nvPr>
        </p:nvSpPr>
        <p:spPr/>
        <p:txBody>
          <a:bodyPr/>
          <a:lstStyle>
            <a:extLst/>
          </a:lstStyle>
          <a:p>
            <a:pPr>
              <a:defRPr/>
            </a:pPr>
            <a:endParaRPr lang="en-ZA"/>
          </a:p>
        </p:txBody>
      </p:sp>
      <p:sp>
        <p:nvSpPr>
          <p:cNvPr id="9" name="Slide Number Placeholder 8"/>
          <p:cNvSpPr>
            <a:spLocks noGrp="1"/>
          </p:cNvSpPr>
          <p:nvPr>
            <p:ph type="sldNum" sz="quarter" idx="12"/>
          </p:nvPr>
        </p:nvSpPr>
        <p:spPr/>
        <p:txBody>
          <a:bodyPr/>
          <a:lstStyle>
            <a:extLst/>
          </a:lstStyle>
          <a:p>
            <a:pPr>
              <a:defRPr/>
            </a:pPr>
            <a:fld id="{FA520F35-46B7-43B4-92A3-B5663A376BFA}" type="slidenum">
              <a:rPr lang="en-ZA" smtClean="0"/>
              <a:pPr>
                <a:defRPr/>
              </a:pPr>
              <a:t>‹#›</a:t>
            </a:fld>
            <a:endParaRPr lang="en-ZA"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pPr>
              <a:defRPr/>
            </a:pPr>
            <a:fld id="{8091FBE2-45AD-4B4F-91D4-AF2E449913E0}" type="datetimeFigureOut">
              <a:rPr lang="en-US" smtClean="0"/>
              <a:pPr>
                <a:defRPr/>
              </a:pPr>
              <a:t>11/16/2014</a:t>
            </a:fld>
            <a:endParaRPr lang="en-ZA" dirty="0"/>
          </a:p>
        </p:txBody>
      </p:sp>
      <p:sp>
        <p:nvSpPr>
          <p:cNvPr id="4" name="Footer Placeholder 3"/>
          <p:cNvSpPr>
            <a:spLocks noGrp="1"/>
          </p:cNvSpPr>
          <p:nvPr>
            <p:ph type="ftr" sz="quarter" idx="11"/>
          </p:nvPr>
        </p:nvSpPr>
        <p:spPr/>
        <p:txBody>
          <a:bodyPr/>
          <a:lstStyle>
            <a:extLst/>
          </a:lstStyle>
          <a:p>
            <a:pPr>
              <a:defRPr/>
            </a:pPr>
            <a:endParaRPr lang="en-ZA"/>
          </a:p>
        </p:txBody>
      </p:sp>
      <p:sp>
        <p:nvSpPr>
          <p:cNvPr id="5" name="Slide Number Placeholder 4"/>
          <p:cNvSpPr>
            <a:spLocks noGrp="1"/>
          </p:cNvSpPr>
          <p:nvPr>
            <p:ph type="sldNum" sz="quarter" idx="12"/>
          </p:nvPr>
        </p:nvSpPr>
        <p:spPr/>
        <p:txBody>
          <a:bodyPr/>
          <a:lstStyle>
            <a:extLst/>
          </a:lstStyle>
          <a:p>
            <a:pPr>
              <a:defRPr/>
            </a:pPr>
            <a:fld id="{95464AEC-6D36-4514-8AD3-B109827726FC}" type="slidenum">
              <a:rPr lang="en-ZA" smtClean="0"/>
              <a:pPr>
                <a:defRPr/>
              </a:pPr>
              <a:t>‹#›</a:t>
            </a:fld>
            <a:endParaRPr lang="en-ZA"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defRPr/>
            </a:pPr>
            <a:fld id="{310EA44A-82EF-49DA-803E-A4F465BD4D9B}" type="datetimeFigureOut">
              <a:rPr lang="en-US" smtClean="0"/>
              <a:pPr>
                <a:defRPr/>
              </a:pPr>
              <a:t>11/16/2014</a:t>
            </a:fld>
            <a:endParaRPr lang="en-ZA" dirty="0"/>
          </a:p>
        </p:txBody>
      </p:sp>
      <p:sp>
        <p:nvSpPr>
          <p:cNvPr id="3" name="Footer Placeholder 2"/>
          <p:cNvSpPr>
            <a:spLocks noGrp="1"/>
          </p:cNvSpPr>
          <p:nvPr>
            <p:ph type="ftr" sz="quarter" idx="11"/>
          </p:nvPr>
        </p:nvSpPr>
        <p:spPr/>
        <p:txBody>
          <a:bodyPr/>
          <a:lstStyle>
            <a:extLst/>
          </a:lstStyle>
          <a:p>
            <a:pPr>
              <a:defRPr/>
            </a:pPr>
            <a:endParaRPr lang="en-ZA"/>
          </a:p>
        </p:txBody>
      </p:sp>
      <p:sp>
        <p:nvSpPr>
          <p:cNvPr id="4" name="Slide Number Placeholder 3"/>
          <p:cNvSpPr>
            <a:spLocks noGrp="1"/>
          </p:cNvSpPr>
          <p:nvPr>
            <p:ph type="sldNum" sz="quarter" idx="12"/>
          </p:nvPr>
        </p:nvSpPr>
        <p:spPr/>
        <p:txBody>
          <a:bodyPr/>
          <a:lstStyle>
            <a:extLst/>
          </a:lstStyle>
          <a:p>
            <a:pPr>
              <a:defRPr/>
            </a:pPr>
            <a:fld id="{35AB62C0-2D45-43FF-879A-6FA1DD6FCFCE}" type="slidenum">
              <a:rPr lang="en-ZA" smtClean="0"/>
              <a:pPr>
                <a:defRPr/>
              </a:pPr>
              <a:t>‹#›</a:t>
            </a:fld>
            <a:endParaRPr lang="en-ZA"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pPr>
              <a:defRPr/>
            </a:pPr>
            <a:fld id="{28738768-EB55-43A2-833C-985023CA67DC}" type="datetimeFigureOut">
              <a:rPr lang="en-US" smtClean="0"/>
              <a:pPr>
                <a:defRPr/>
              </a:pPr>
              <a:t>11/16/2014</a:t>
            </a:fld>
            <a:endParaRPr lang="en-ZA" dirty="0"/>
          </a:p>
        </p:txBody>
      </p:sp>
      <p:sp>
        <p:nvSpPr>
          <p:cNvPr id="6" name="Footer Placeholder 5"/>
          <p:cNvSpPr>
            <a:spLocks noGrp="1"/>
          </p:cNvSpPr>
          <p:nvPr>
            <p:ph type="ftr" sz="quarter" idx="11"/>
          </p:nvPr>
        </p:nvSpPr>
        <p:spPr/>
        <p:txBody>
          <a:bodyPr/>
          <a:lstStyle>
            <a:extLst/>
          </a:lstStyle>
          <a:p>
            <a:pPr>
              <a:defRPr/>
            </a:pPr>
            <a:endParaRPr lang="en-ZA"/>
          </a:p>
        </p:txBody>
      </p:sp>
      <p:sp>
        <p:nvSpPr>
          <p:cNvPr id="7" name="Slide Number Placeholder 6"/>
          <p:cNvSpPr>
            <a:spLocks noGrp="1"/>
          </p:cNvSpPr>
          <p:nvPr>
            <p:ph type="sldNum" sz="quarter" idx="12"/>
          </p:nvPr>
        </p:nvSpPr>
        <p:spPr/>
        <p:txBody>
          <a:bodyPr/>
          <a:lstStyle>
            <a:extLst/>
          </a:lstStyle>
          <a:p>
            <a:pPr>
              <a:defRPr/>
            </a:pPr>
            <a:fld id="{7D2C96A6-19FF-4B00-8FA4-39FB65B973A5}" type="slidenum">
              <a:rPr lang="en-ZA" smtClean="0"/>
              <a:pPr>
                <a:defRPr/>
              </a:pPr>
              <a:t>‹#›</a:t>
            </a:fld>
            <a:endParaRPr lang="en-Z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13"/>
          <p:cNvSpPr>
            <a:spLocks noGrp="1" noChangeArrowheads="1"/>
          </p:cNvSpPr>
          <p:nvPr>
            <p:ph type="dt" sz="half" idx="10"/>
          </p:nvPr>
        </p:nvSpPr>
        <p:spPr>
          <a:ln/>
        </p:spPr>
        <p:txBody>
          <a:bodyPr/>
          <a:lstStyle>
            <a:lvl1pPr>
              <a:defRPr/>
            </a:lvl1pPr>
          </a:lstStyle>
          <a:p>
            <a:pPr>
              <a:defRPr/>
            </a:pPr>
            <a:fld id="{0E0861ED-9054-4B1E-9EF6-EB13CF7E0F90}" type="datetimeFigureOut">
              <a:rPr lang="en-US"/>
              <a:pPr>
                <a:defRPr/>
              </a:pPr>
              <a:t>11/16/2014</a:t>
            </a:fld>
            <a:endParaRPr lang="en-ZA" dirty="0"/>
          </a:p>
        </p:txBody>
      </p:sp>
      <p:sp>
        <p:nvSpPr>
          <p:cNvPr id="5" name="Rectangle 14"/>
          <p:cNvSpPr>
            <a:spLocks noGrp="1" noChangeArrowheads="1"/>
          </p:cNvSpPr>
          <p:nvPr>
            <p:ph type="ftr" sz="quarter" idx="11"/>
          </p:nvPr>
        </p:nvSpPr>
        <p:spPr>
          <a:ln/>
        </p:spPr>
        <p:txBody>
          <a:bodyPr/>
          <a:lstStyle>
            <a:lvl1pPr>
              <a:defRPr/>
            </a:lvl1pPr>
          </a:lstStyle>
          <a:p>
            <a:pPr>
              <a:defRPr/>
            </a:pPr>
            <a:endParaRPr lang="en-ZA"/>
          </a:p>
        </p:txBody>
      </p:sp>
      <p:sp>
        <p:nvSpPr>
          <p:cNvPr id="6" name="Rectangle 15"/>
          <p:cNvSpPr>
            <a:spLocks noGrp="1" noChangeArrowheads="1"/>
          </p:cNvSpPr>
          <p:nvPr>
            <p:ph type="sldNum" sz="quarter" idx="12"/>
          </p:nvPr>
        </p:nvSpPr>
        <p:spPr>
          <a:ln/>
        </p:spPr>
        <p:txBody>
          <a:bodyPr/>
          <a:lstStyle>
            <a:lvl1pPr>
              <a:defRPr/>
            </a:lvl1pPr>
          </a:lstStyle>
          <a:p>
            <a:pPr>
              <a:defRPr/>
            </a:pPr>
            <a:fld id="{96FCC346-D63E-4F3E-AE67-5256C262DE5D}" type="slidenum">
              <a:rPr lang="en-ZA"/>
              <a:pPr>
                <a:defRPr/>
              </a:pPr>
              <a:t>‹#›</a:t>
            </a:fld>
            <a:endParaRPr lang="en-ZA" dirty="0"/>
          </a:p>
        </p:txBody>
      </p:sp>
    </p:spTree>
    <p:extLst>
      <p:ext uri="{BB962C8B-B14F-4D97-AF65-F5344CB8AC3E}">
        <p14:creationId xmlns:p14="http://schemas.microsoft.com/office/powerpoint/2010/main" val="9536640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fld id="{6375C869-8996-4DCF-A9F8-CFE45460E45A}" type="datetimeFigureOut">
              <a:rPr lang="en-US" smtClean="0"/>
              <a:pPr>
                <a:defRPr/>
              </a:pPr>
              <a:t>11/16/2014</a:t>
            </a:fld>
            <a:endParaRPr lang="en-ZA"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en-ZA"/>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3E2FC765-4099-4142-80C5-B5524CDF2E7C}" type="slidenum">
              <a:rPr lang="en-ZA" smtClean="0"/>
              <a:pPr>
                <a:defRPr/>
              </a:pPr>
              <a:t>‹#›</a:t>
            </a:fld>
            <a:endParaRPr lang="en-ZA"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5D067DFF-539C-4BF5-A502-C5ED920905E9}" type="datetimeFigureOut">
              <a:rPr lang="en-US" smtClean="0"/>
              <a:pPr>
                <a:defRPr/>
              </a:pPr>
              <a:t>11/16/2014</a:t>
            </a:fld>
            <a:endParaRPr lang="en-ZA" dirty="0"/>
          </a:p>
        </p:txBody>
      </p:sp>
      <p:sp>
        <p:nvSpPr>
          <p:cNvPr id="5" name="Footer Placeholder 4"/>
          <p:cNvSpPr>
            <a:spLocks noGrp="1"/>
          </p:cNvSpPr>
          <p:nvPr>
            <p:ph type="ftr" sz="quarter" idx="11"/>
          </p:nvPr>
        </p:nvSpPr>
        <p:spPr/>
        <p:txBody>
          <a:bodyPr/>
          <a:lstStyle>
            <a:extLst/>
          </a:lstStyle>
          <a:p>
            <a:pPr>
              <a:defRPr/>
            </a:pPr>
            <a:endParaRPr lang="en-ZA"/>
          </a:p>
        </p:txBody>
      </p:sp>
      <p:sp>
        <p:nvSpPr>
          <p:cNvPr id="6" name="Slide Number Placeholder 5"/>
          <p:cNvSpPr>
            <a:spLocks noGrp="1"/>
          </p:cNvSpPr>
          <p:nvPr>
            <p:ph type="sldNum" sz="quarter" idx="12"/>
          </p:nvPr>
        </p:nvSpPr>
        <p:spPr/>
        <p:txBody>
          <a:bodyPr/>
          <a:lstStyle>
            <a:extLst/>
          </a:lstStyle>
          <a:p>
            <a:pPr>
              <a:defRPr/>
            </a:pPr>
            <a:fld id="{4A6325CC-19D4-455B-84DD-43CE4211751F}" type="slidenum">
              <a:rPr lang="en-ZA" smtClean="0"/>
              <a:pPr>
                <a:defRPr/>
              </a:pPr>
              <a:t>‹#›</a:t>
            </a:fld>
            <a:endParaRPr lang="en-ZA"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0A92C85F-9CBC-4B5C-9A2D-A8FEBB74FDA3}" type="datetimeFigureOut">
              <a:rPr lang="en-US" smtClean="0"/>
              <a:pPr>
                <a:defRPr/>
              </a:pPr>
              <a:t>11/16/2014</a:t>
            </a:fld>
            <a:endParaRPr lang="en-ZA" dirty="0"/>
          </a:p>
        </p:txBody>
      </p:sp>
      <p:sp>
        <p:nvSpPr>
          <p:cNvPr id="5" name="Footer Placeholder 4"/>
          <p:cNvSpPr>
            <a:spLocks noGrp="1"/>
          </p:cNvSpPr>
          <p:nvPr>
            <p:ph type="ftr" sz="quarter" idx="11"/>
          </p:nvPr>
        </p:nvSpPr>
        <p:spPr/>
        <p:txBody>
          <a:bodyPr/>
          <a:lstStyle>
            <a:extLst/>
          </a:lstStyle>
          <a:p>
            <a:pPr>
              <a:defRPr/>
            </a:pPr>
            <a:endParaRPr lang="en-ZA"/>
          </a:p>
        </p:txBody>
      </p:sp>
      <p:sp>
        <p:nvSpPr>
          <p:cNvPr id="6" name="Slide Number Placeholder 5"/>
          <p:cNvSpPr>
            <a:spLocks noGrp="1"/>
          </p:cNvSpPr>
          <p:nvPr>
            <p:ph type="sldNum" sz="quarter" idx="12"/>
          </p:nvPr>
        </p:nvSpPr>
        <p:spPr/>
        <p:txBody>
          <a:bodyPr/>
          <a:lstStyle>
            <a:extLst/>
          </a:lstStyle>
          <a:p>
            <a:pPr>
              <a:defRPr/>
            </a:pPr>
            <a:fld id="{DBAB365A-9B3A-41B8-90EC-0FB7D31BB246}" type="slidenum">
              <a:rPr lang="en-ZA" smtClean="0"/>
              <a:pPr>
                <a:defRPr/>
              </a:pPr>
              <a:t>‹#›</a:t>
            </a:fld>
            <a:endParaRPr lang="en-Z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3492500" y="7605713"/>
            <a:ext cx="348773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7132638" y="7605713"/>
            <a:ext cx="348773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Rectangle 13"/>
          <p:cNvSpPr>
            <a:spLocks noGrp="1" noChangeArrowheads="1"/>
          </p:cNvSpPr>
          <p:nvPr>
            <p:ph type="dt" sz="half" idx="10"/>
          </p:nvPr>
        </p:nvSpPr>
        <p:spPr>
          <a:ln/>
        </p:spPr>
        <p:txBody>
          <a:bodyPr/>
          <a:lstStyle>
            <a:lvl1pPr>
              <a:defRPr/>
            </a:lvl1pPr>
          </a:lstStyle>
          <a:p>
            <a:pPr>
              <a:defRPr/>
            </a:pPr>
            <a:fld id="{297438B0-9968-4CA5-8C06-95E56C42498A}" type="datetimeFigureOut">
              <a:rPr lang="en-US"/>
              <a:pPr>
                <a:defRPr/>
              </a:pPr>
              <a:t>11/16/2014</a:t>
            </a:fld>
            <a:endParaRPr lang="en-ZA" dirty="0"/>
          </a:p>
        </p:txBody>
      </p:sp>
      <p:sp>
        <p:nvSpPr>
          <p:cNvPr id="6" name="Rectangle 14"/>
          <p:cNvSpPr>
            <a:spLocks noGrp="1" noChangeArrowheads="1"/>
          </p:cNvSpPr>
          <p:nvPr>
            <p:ph type="ftr" sz="quarter" idx="11"/>
          </p:nvPr>
        </p:nvSpPr>
        <p:spPr>
          <a:ln/>
        </p:spPr>
        <p:txBody>
          <a:bodyPr/>
          <a:lstStyle>
            <a:lvl1pPr>
              <a:defRPr/>
            </a:lvl1pPr>
          </a:lstStyle>
          <a:p>
            <a:pPr>
              <a:defRPr/>
            </a:pPr>
            <a:endParaRPr lang="en-ZA"/>
          </a:p>
        </p:txBody>
      </p:sp>
      <p:sp>
        <p:nvSpPr>
          <p:cNvPr id="7" name="Rectangle 15"/>
          <p:cNvSpPr>
            <a:spLocks noGrp="1" noChangeArrowheads="1"/>
          </p:cNvSpPr>
          <p:nvPr>
            <p:ph type="sldNum" sz="quarter" idx="12"/>
          </p:nvPr>
        </p:nvSpPr>
        <p:spPr>
          <a:ln/>
        </p:spPr>
        <p:txBody>
          <a:bodyPr/>
          <a:lstStyle>
            <a:lvl1pPr>
              <a:defRPr/>
            </a:lvl1pPr>
          </a:lstStyle>
          <a:p>
            <a:pPr>
              <a:defRPr/>
            </a:pPr>
            <a:fld id="{2B4EEFEA-A38B-4D86-AB17-2077179F312D}" type="slidenum">
              <a:rPr lang="en-ZA"/>
              <a:pPr>
                <a:defRPr/>
              </a:pPr>
              <a:t>‹#›</a:t>
            </a:fld>
            <a:endParaRPr lang="en-ZA" dirty="0"/>
          </a:p>
        </p:txBody>
      </p:sp>
    </p:spTree>
    <p:extLst>
      <p:ext uri="{BB962C8B-B14F-4D97-AF65-F5344CB8AC3E}">
        <p14:creationId xmlns:p14="http://schemas.microsoft.com/office/powerpoint/2010/main" val="4152613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Rectangle 13"/>
          <p:cNvSpPr>
            <a:spLocks noGrp="1" noChangeArrowheads="1"/>
          </p:cNvSpPr>
          <p:nvPr>
            <p:ph type="dt" sz="half" idx="10"/>
          </p:nvPr>
        </p:nvSpPr>
        <p:spPr>
          <a:ln/>
        </p:spPr>
        <p:txBody>
          <a:bodyPr/>
          <a:lstStyle>
            <a:lvl1pPr>
              <a:defRPr/>
            </a:lvl1pPr>
          </a:lstStyle>
          <a:p>
            <a:pPr>
              <a:defRPr/>
            </a:pPr>
            <a:fld id="{AE7BDD81-CE7F-4FE3-9DB9-5C7C80712F92}" type="datetimeFigureOut">
              <a:rPr lang="en-US"/>
              <a:pPr>
                <a:defRPr/>
              </a:pPr>
              <a:t>11/16/2014</a:t>
            </a:fld>
            <a:endParaRPr lang="en-ZA" dirty="0"/>
          </a:p>
        </p:txBody>
      </p:sp>
      <p:sp>
        <p:nvSpPr>
          <p:cNvPr id="8" name="Rectangle 14"/>
          <p:cNvSpPr>
            <a:spLocks noGrp="1" noChangeArrowheads="1"/>
          </p:cNvSpPr>
          <p:nvPr>
            <p:ph type="ftr" sz="quarter" idx="11"/>
          </p:nvPr>
        </p:nvSpPr>
        <p:spPr>
          <a:ln/>
        </p:spPr>
        <p:txBody>
          <a:bodyPr/>
          <a:lstStyle>
            <a:lvl1pPr>
              <a:defRPr/>
            </a:lvl1pPr>
          </a:lstStyle>
          <a:p>
            <a:pPr>
              <a:defRPr/>
            </a:pPr>
            <a:endParaRPr lang="en-ZA"/>
          </a:p>
        </p:txBody>
      </p:sp>
      <p:sp>
        <p:nvSpPr>
          <p:cNvPr id="9" name="Rectangle 15"/>
          <p:cNvSpPr>
            <a:spLocks noGrp="1" noChangeArrowheads="1"/>
          </p:cNvSpPr>
          <p:nvPr>
            <p:ph type="sldNum" sz="quarter" idx="12"/>
          </p:nvPr>
        </p:nvSpPr>
        <p:spPr>
          <a:ln/>
        </p:spPr>
        <p:txBody>
          <a:bodyPr/>
          <a:lstStyle>
            <a:lvl1pPr>
              <a:defRPr/>
            </a:lvl1pPr>
          </a:lstStyle>
          <a:p>
            <a:pPr>
              <a:defRPr/>
            </a:pPr>
            <a:fld id="{FA520F35-46B7-43B4-92A3-B5663A376BFA}" type="slidenum">
              <a:rPr lang="en-ZA"/>
              <a:pPr>
                <a:defRPr/>
              </a:pPr>
              <a:t>‹#›</a:t>
            </a:fld>
            <a:endParaRPr lang="en-ZA" dirty="0"/>
          </a:p>
        </p:txBody>
      </p:sp>
    </p:spTree>
    <p:extLst>
      <p:ext uri="{BB962C8B-B14F-4D97-AF65-F5344CB8AC3E}">
        <p14:creationId xmlns:p14="http://schemas.microsoft.com/office/powerpoint/2010/main" val="2995612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Rectangle 13"/>
          <p:cNvSpPr>
            <a:spLocks noGrp="1" noChangeArrowheads="1"/>
          </p:cNvSpPr>
          <p:nvPr>
            <p:ph type="dt" sz="half" idx="10"/>
          </p:nvPr>
        </p:nvSpPr>
        <p:spPr>
          <a:ln/>
        </p:spPr>
        <p:txBody>
          <a:bodyPr/>
          <a:lstStyle>
            <a:lvl1pPr>
              <a:defRPr/>
            </a:lvl1pPr>
          </a:lstStyle>
          <a:p>
            <a:pPr>
              <a:defRPr/>
            </a:pPr>
            <a:fld id="{8091FBE2-45AD-4B4F-91D4-AF2E449913E0}" type="datetimeFigureOut">
              <a:rPr lang="en-US"/>
              <a:pPr>
                <a:defRPr/>
              </a:pPr>
              <a:t>11/16/2014</a:t>
            </a:fld>
            <a:endParaRPr lang="en-ZA" dirty="0"/>
          </a:p>
        </p:txBody>
      </p:sp>
      <p:sp>
        <p:nvSpPr>
          <p:cNvPr id="4" name="Rectangle 14"/>
          <p:cNvSpPr>
            <a:spLocks noGrp="1" noChangeArrowheads="1"/>
          </p:cNvSpPr>
          <p:nvPr>
            <p:ph type="ftr" sz="quarter" idx="11"/>
          </p:nvPr>
        </p:nvSpPr>
        <p:spPr>
          <a:ln/>
        </p:spPr>
        <p:txBody>
          <a:bodyPr/>
          <a:lstStyle>
            <a:lvl1pPr>
              <a:defRPr/>
            </a:lvl1pPr>
          </a:lstStyle>
          <a:p>
            <a:pPr>
              <a:defRPr/>
            </a:pPr>
            <a:endParaRPr lang="en-ZA"/>
          </a:p>
        </p:txBody>
      </p:sp>
      <p:sp>
        <p:nvSpPr>
          <p:cNvPr id="5" name="Rectangle 15"/>
          <p:cNvSpPr>
            <a:spLocks noGrp="1" noChangeArrowheads="1"/>
          </p:cNvSpPr>
          <p:nvPr>
            <p:ph type="sldNum" sz="quarter" idx="12"/>
          </p:nvPr>
        </p:nvSpPr>
        <p:spPr>
          <a:ln/>
        </p:spPr>
        <p:txBody>
          <a:bodyPr/>
          <a:lstStyle>
            <a:lvl1pPr>
              <a:defRPr/>
            </a:lvl1pPr>
          </a:lstStyle>
          <a:p>
            <a:pPr>
              <a:defRPr/>
            </a:pPr>
            <a:fld id="{95464AEC-6D36-4514-8AD3-B109827726FC}" type="slidenum">
              <a:rPr lang="en-ZA"/>
              <a:pPr>
                <a:defRPr/>
              </a:pPr>
              <a:t>‹#›</a:t>
            </a:fld>
            <a:endParaRPr lang="en-ZA" dirty="0"/>
          </a:p>
        </p:txBody>
      </p:sp>
    </p:spTree>
    <p:extLst>
      <p:ext uri="{BB962C8B-B14F-4D97-AF65-F5344CB8AC3E}">
        <p14:creationId xmlns:p14="http://schemas.microsoft.com/office/powerpoint/2010/main" val="2751236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
          <p:cNvSpPr>
            <a:spLocks noGrp="1" noChangeArrowheads="1"/>
          </p:cNvSpPr>
          <p:nvPr>
            <p:ph type="dt" sz="half" idx="10"/>
          </p:nvPr>
        </p:nvSpPr>
        <p:spPr>
          <a:ln/>
        </p:spPr>
        <p:txBody>
          <a:bodyPr/>
          <a:lstStyle>
            <a:lvl1pPr>
              <a:defRPr/>
            </a:lvl1pPr>
          </a:lstStyle>
          <a:p>
            <a:pPr>
              <a:defRPr/>
            </a:pPr>
            <a:fld id="{310EA44A-82EF-49DA-803E-A4F465BD4D9B}" type="datetimeFigureOut">
              <a:rPr lang="en-US"/>
              <a:pPr>
                <a:defRPr/>
              </a:pPr>
              <a:t>11/16/2014</a:t>
            </a:fld>
            <a:endParaRPr lang="en-ZA" dirty="0"/>
          </a:p>
        </p:txBody>
      </p:sp>
      <p:sp>
        <p:nvSpPr>
          <p:cNvPr id="3" name="Rectangle 14"/>
          <p:cNvSpPr>
            <a:spLocks noGrp="1" noChangeArrowheads="1"/>
          </p:cNvSpPr>
          <p:nvPr>
            <p:ph type="ftr" sz="quarter" idx="11"/>
          </p:nvPr>
        </p:nvSpPr>
        <p:spPr>
          <a:ln/>
        </p:spPr>
        <p:txBody>
          <a:bodyPr/>
          <a:lstStyle>
            <a:lvl1pPr>
              <a:defRPr/>
            </a:lvl1pPr>
          </a:lstStyle>
          <a:p>
            <a:pPr>
              <a:defRPr/>
            </a:pPr>
            <a:endParaRPr lang="en-ZA"/>
          </a:p>
        </p:txBody>
      </p:sp>
      <p:sp>
        <p:nvSpPr>
          <p:cNvPr id="4" name="Rectangle 15"/>
          <p:cNvSpPr>
            <a:spLocks noGrp="1" noChangeArrowheads="1"/>
          </p:cNvSpPr>
          <p:nvPr>
            <p:ph type="sldNum" sz="quarter" idx="12"/>
          </p:nvPr>
        </p:nvSpPr>
        <p:spPr>
          <a:ln/>
        </p:spPr>
        <p:txBody>
          <a:bodyPr/>
          <a:lstStyle>
            <a:lvl1pPr>
              <a:defRPr/>
            </a:lvl1pPr>
          </a:lstStyle>
          <a:p>
            <a:pPr>
              <a:defRPr/>
            </a:pPr>
            <a:fld id="{35AB62C0-2D45-43FF-879A-6FA1DD6FCFCE}" type="slidenum">
              <a:rPr lang="en-ZA"/>
              <a:pPr>
                <a:defRPr/>
              </a:pPr>
              <a:t>‹#›</a:t>
            </a:fld>
            <a:endParaRPr lang="en-ZA" dirty="0"/>
          </a:p>
        </p:txBody>
      </p:sp>
    </p:spTree>
    <p:extLst>
      <p:ext uri="{BB962C8B-B14F-4D97-AF65-F5344CB8AC3E}">
        <p14:creationId xmlns:p14="http://schemas.microsoft.com/office/powerpoint/2010/main" val="3165973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dt" sz="half" idx="10"/>
          </p:nvPr>
        </p:nvSpPr>
        <p:spPr>
          <a:ln/>
        </p:spPr>
        <p:txBody>
          <a:bodyPr/>
          <a:lstStyle>
            <a:lvl1pPr>
              <a:defRPr/>
            </a:lvl1pPr>
          </a:lstStyle>
          <a:p>
            <a:pPr>
              <a:defRPr/>
            </a:pPr>
            <a:fld id="{28738768-EB55-43A2-833C-985023CA67DC}" type="datetimeFigureOut">
              <a:rPr lang="en-US"/>
              <a:pPr>
                <a:defRPr/>
              </a:pPr>
              <a:t>11/16/2014</a:t>
            </a:fld>
            <a:endParaRPr lang="en-ZA" dirty="0"/>
          </a:p>
        </p:txBody>
      </p:sp>
      <p:sp>
        <p:nvSpPr>
          <p:cNvPr id="6" name="Rectangle 14"/>
          <p:cNvSpPr>
            <a:spLocks noGrp="1" noChangeArrowheads="1"/>
          </p:cNvSpPr>
          <p:nvPr>
            <p:ph type="ftr" sz="quarter" idx="11"/>
          </p:nvPr>
        </p:nvSpPr>
        <p:spPr>
          <a:ln/>
        </p:spPr>
        <p:txBody>
          <a:bodyPr/>
          <a:lstStyle>
            <a:lvl1pPr>
              <a:defRPr/>
            </a:lvl1pPr>
          </a:lstStyle>
          <a:p>
            <a:pPr>
              <a:defRPr/>
            </a:pPr>
            <a:endParaRPr lang="en-ZA"/>
          </a:p>
        </p:txBody>
      </p:sp>
      <p:sp>
        <p:nvSpPr>
          <p:cNvPr id="7" name="Rectangle 15"/>
          <p:cNvSpPr>
            <a:spLocks noGrp="1" noChangeArrowheads="1"/>
          </p:cNvSpPr>
          <p:nvPr>
            <p:ph type="sldNum" sz="quarter" idx="12"/>
          </p:nvPr>
        </p:nvSpPr>
        <p:spPr>
          <a:ln/>
        </p:spPr>
        <p:txBody>
          <a:bodyPr/>
          <a:lstStyle>
            <a:lvl1pPr>
              <a:defRPr/>
            </a:lvl1pPr>
          </a:lstStyle>
          <a:p>
            <a:pPr>
              <a:defRPr/>
            </a:pPr>
            <a:fld id="{7D2C96A6-19FF-4B00-8FA4-39FB65B973A5}" type="slidenum">
              <a:rPr lang="en-ZA"/>
              <a:pPr>
                <a:defRPr/>
              </a:pPr>
              <a:t>‹#›</a:t>
            </a:fld>
            <a:endParaRPr lang="en-ZA" dirty="0"/>
          </a:p>
        </p:txBody>
      </p:sp>
    </p:spTree>
    <p:extLst>
      <p:ext uri="{BB962C8B-B14F-4D97-AF65-F5344CB8AC3E}">
        <p14:creationId xmlns:p14="http://schemas.microsoft.com/office/powerpoint/2010/main" val="2187183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Z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dt" sz="half" idx="10"/>
          </p:nvPr>
        </p:nvSpPr>
        <p:spPr>
          <a:ln/>
        </p:spPr>
        <p:txBody>
          <a:bodyPr/>
          <a:lstStyle>
            <a:lvl1pPr>
              <a:defRPr/>
            </a:lvl1pPr>
          </a:lstStyle>
          <a:p>
            <a:pPr>
              <a:defRPr/>
            </a:pPr>
            <a:fld id="{6375C869-8996-4DCF-A9F8-CFE45460E45A}" type="datetimeFigureOut">
              <a:rPr lang="en-US"/>
              <a:pPr>
                <a:defRPr/>
              </a:pPr>
              <a:t>11/16/2014</a:t>
            </a:fld>
            <a:endParaRPr lang="en-ZA" dirty="0"/>
          </a:p>
        </p:txBody>
      </p:sp>
      <p:sp>
        <p:nvSpPr>
          <p:cNvPr id="6" name="Rectangle 14"/>
          <p:cNvSpPr>
            <a:spLocks noGrp="1" noChangeArrowheads="1"/>
          </p:cNvSpPr>
          <p:nvPr>
            <p:ph type="ftr" sz="quarter" idx="11"/>
          </p:nvPr>
        </p:nvSpPr>
        <p:spPr>
          <a:ln/>
        </p:spPr>
        <p:txBody>
          <a:bodyPr/>
          <a:lstStyle>
            <a:lvl1pPr>
              <a:defRPr/>
            </a:lvl1pPr>
          </a:lstStyle>
          <a:p>
            <a:pPr>
              <a:defRPr/>
            </a:pPr>
            <a:endParaRPr lang="en-ZA"/>
          </a:p>
        </p:txBody>
      </p:sp>
      <p:sp>
        <p:nvSpPr>
          <p:cNvPr id="7" name="Rectangle 15"/>
          <p:cNvSpPr>
            <a:spLocks noGrp="1" noChangeArrowheads="1"/>
          </p:cNvSpPr>
          <p:nvPr>
            <p:ph type="sldNum" sz="quarter" idx="12"/>
          </p:nvPr>
        </p:nvSpPr>
        <p:spPr>
          <a:ln/>
        </p:spPr>
        <p:txBody>
          <a:bodyPr/>
          <a:lstStyle>
            <a:lvl1pPr>
              <a:defRPr/>
            </a:lvl1pPr>
          </a:lstStyle>
          <a:p>
            <a:pPr>
              <a:defRPr/>
            </a:pPr>
            <a:fld id="{3E2FC765-4099-4142-80C5-B5524CDF2E7C}" type="slidenum">
              <a:rPr lang="en-ZA"/>
              <a:pPr>
                <a:defRPr/>
              </a:pPr>
              <a:t>‹#›</a:t>
            </a:fld>
            <a:endParaRPr lang="en-ZA" dirty="0"/>
          </a:p>
        </p:txBody>
      </p:sp>
    </p:spTree>
    <p:extLst>
      <p:ext uri="{BB962C8B-B14F-4D97-AF65-F5344CB8AC3E}">
        <p14:creationId xmlns:p14="http://schemas.microsoft.com/office/powerpoint/2010/main" val="1049831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13"/>
          <p:cNvSpPr>
            <a:spLocks noGrp="1" noChangeArrowheads="1"/>
          </p:cNvSpPr>
          <p:nvPr>
            <p:ph type="dt" sz="half" idx="10"/>
          </p:nvPr>
        </p:nvSpPr>
        <p:spPr>
          <a:ln/>
        </p:spPr>
        <p:txBody>
          <a:bodyPr/>
          <a:lstStyle>
            <a:lvl1pPr>
              <a:defRPr/>
            </a:lvl1pPr>
          </a:lstStyle>
          <a:p>
            <a:pPr>
              <a:defRPr/>
            </a:pPr>
            <a:fld id="{5D067DFF-539C-4BF5-A502-C5ED920905E9}" type="datetimeFigureOut">
              <a:rPr lang="en-US"/>
              <a:pPr>
                <a:defRPr/>
              </a:pPr>
              <a:t>11/16/2014</a:t>
            </a:fld>
            <a:endParaRPr lang="en-ZA" dirty="0"/>
          </a:p>
        </p:txBody>
      </p:sp>
      <p:sp>
        <p:nvSpPr>
          <p:cNvPr id="5" name="Rectangle 14"/>
          <p:cNvSpPr>
            <a:spLocks noGrp="1" noChangeArrowheads="1"/>
          </p:cNvSpPr>
          <p:nvPr>
            <p:ph type="ftr" sz="quarter" idx="11"/>
          </p:nvPr>
        </p:nvSpPr>
        <p:spPr>
          <a:ln/>
        </p:spPr>
        <p:txBody>
          <a:bodyPr/>
          <a:lstStyle>
            <a:lvl1pPr>
              <a:defRPr/>
            </a:lvl1pPr>
          </a:lstStyle>
          <a:p>
            <a:pPr>
              <a:defRPr/>
            </a:pPr>
            <a:endParaRPr lang="en-ZA"/>
          </a:p>
        </p:txBody>
      </p:sp>
      <p:sp>
        <p:nvSpPr>
          <p:cNvPr id="6" name="Rectangle 15"/>
          <p:cNvSpPr>
            <a:spLocks noGrp="1" noChangeArrowheads="1"/>
          </p:cNvSpPr>
          <p:nvPr>
            <p:ph type="sldNum" sz="quarter" idx="12"/>
          </p:nvPr>
        </p:nvSpPr>
        <p:spPr>
          <a:ln/>
        </p:spPr>
        <p:txBody>
          <a:bodyPr/>
          <a:lstStyle>
            <a:lvl1pPr>
              <a:defRPr/>
            </a:lvl1pPr>
          </a:lstStyle>
          <a:p>
            <a:pPr>
              <a:defRPr/>
            </a:pPr>
            <a:fld id="{4A6325CC-19D4-455B-84DD-43CE4211751F}" type="slidenum">
              <a:rPr lang="en-ZA"/>
              <a:pPr>
                <a:defRPr/>
              </a:pPr>
              <a:t>‹#›</a:t>
            </a:fld>
            <a:endParaRPr lang="en-ZA" dirty="0"/>
          </a:p>
        </p:txBody>
      </p:sp>
    </p:spTree>
    <p:extLst>
      <p:ext uri="{BB962C8B-B14F-4D97-AF65-F5344CB8AC3E}">
        <p14:creationId xmlns:p14="http://schemas.microsoft.com/office/powerpoint/2010/main" val="1008652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2"/>
            </a:gs>
            <a:gs pos="100000">
              <a:schemeClr val="bg1"/>
            </a:gs>
          </a:gsLst>
          <a:lin ang="0" scaled="1"/>
        </a:gradFill>
        <a:effectLst/>
      </p:bgPr>
    </p:bg>
    <p:spTree>
      <p:nvGrpSpPr>
        <p:cNvPr id="1" name=""/>
        <p:cNvGrpSpPr/>
        <p:nvPr/>
      </p:nvGrpSpPr>
      <p:grpSpPr>
        <a:xfrm>
          <a:off x="0" y="0"/>
          <a:ext cx="0" cy="0"/>
          <a:chOff x="0" y="0"/>
          <a:chExt cx="0" cy="0"/>
        </a:xfrm>
      </p:grpSpPr>
      <p:sp>
        <p:nvSpPr>
          <p:cNvPr id="4107" name="Rectangle 11"/>
          <p:cNvSpPr>
            <a:spLocks noGrp="1" noChangeArrowheads="1"/>
          </p:cNvSpPr>
          <p:nvPr>
            <p:ph type="title"/>
          </p:nvPr>
        </p:nvSpPr>
        <p:spPr bwMode="auto">
          <a:xfrm>
            <a:off x="0" y="333375"/>
            <a:ext cx="7269163"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dirty="0" smtClean="0"/>
              <a:t>Click to edit Master title style</a:t>
            </a:r>
            <a:endParaRPr lang="en-ZA" dirty="0" smtClean="0"/>
          </a:p>
        </p:txBody>
      </p:sp>
      <p:sp>
        <p:nvSpPr>
          <p:cNvPr id="1027" name="Rectangle 12"/>
          <p:cNvSpPr>
            <a:spLocks noGrp="1" noChangeArrowheads="1"/>
          </p:cNvSpPr>
          <p:nvPr>
            <p:ph type="body" idx="1"/>
          </p:nvPr>
        </p:nvSpPr>
        <p:spPr bwMode="auto">
          <a:xfrm>
            <a:off x="3492500" y="7605713"/>
            <a:ext cx="7127875"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smtClean="0"/>
          </a:p>
        </p:txBody>
      </p:sp>
      <p:sp>
        <p:nvSpPr>
          <p:cNvPr id="4109" name="Rectangle 13"/>
          <p:cNvSpPr>
            <a:spLocks noGrp="1" noChangeArrowheads="1"/>
          </p:cNvSpPr>
          <p:nvPr>
            <p:ph type="dt" sz="half" idx="2"/>
          </p:nvPr>
        </p:nvSpPr>
        <p:spPr bwMode="auto">
          <a:xfrm>
            <a:off x="762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eaLnBrk="0" fontAlgn="auto" hangingPunct="0">
              <a:spcBef>
                <a:spcPts val="0"/>
              </a:spcBef>
              <a:spcAft>
                <a:spcPts val="0"/>
              </a:spcAft>
              <a:defRPr sz="1400">
                <a:solidFill>
                  <a:schemeClr val="tx2"/>
                </a:solidFill>
                <a:latin typeface="+mn-lt"/>
                <a:cs typeface="+mn-cs"/>
              </a:defRPr>
            </a:lvl1pPr>
          </a:lstStyle>
          <a:p>
            <a:pPr>
              <a:defRPr/>
            </a:pPr>
            <a:fld id="{2E92E9C6-9F6E-4AAB-9DC0-F06EF4ECF3BE}" type="datetimeFigureOut">
              <a:rPr lang="en-US"/>
              <a:pPr>
                <a:defRPr/>
              </a:pPr>
              <a:t>11/16/2014</a:t>
            </a:fld>
            <a:endParaRPr lang="en-ZA" dirty="0"/>
          </a:p>
        </p:txBody>
      </p:sp>
      <p:sp>
        <p:nvSpPr>
          <p:cNvPr id="4110" name="Rectangle 14"/>
          <p:cNvSpPr>
            <a:spLocks noGrp="1" noChangeArrowheads="1"/>
          </p:cNvSpPr>
          <p:nvPr>
            <p:ph type="ftr" sz="quarter" idx="3"/>
          </p:nvPr>
        </p:nvSpPr>
        <p:spPr bwMode="auto">
          <a:xfrm>
            <a:off x="2362200" y="6248400"/>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eaLnBrk="0" fontAlgn="auto" hangingPunct="0">
              <a:spcBef>
                <a:spcPts val="0"/>
              </a:spcBef>
              <a:spcAft>
                <a:spcPts val="0"/>
              </a:spcAft>
              <a:defRPr sz="1400">
                <a:solidFill>
                  <a:schemeClr val="tx2"/>
                </a:solidFill>
                <a:latin typeface="+mn-lt"/>
                <a:cs typeface="+mn-cs"/>
              </a:defRPr>
            </a:lvl1pPr>
          </a:lstStyle>
          <a:p>
            <a:pPr>
              <a:defRPr/>
            </a:pPr>
            <a:endParaRPr lang="en-ZA"/>
          </a:p>
        </p:txBody>
      </p:sp>
      <p:sp>
        <p:nvSpPr>
          <p:cNvPr id="4111" name="Rectangle 15"/>
          <p:cNvSpPr>
            <a:spLocks noGrp="1" noChangeArrowheads="1"/>
          </p:cNvSpPr>
          <p:nvPr>
            <p:ph type="sldNum" sz="quarter" idx="4"/>
          </p:nvPr>
        </p:nvSpPr>
        <p:spPr bwMode="auto">
          <a:xfrm>
            <a:off x="54864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0" fontAlgn="auto" hangingPunct="0">
              <a:spcBef>
                <a:spcPts val="0"/>
              </a:spcBef>
              <a:spcAft>
                <a:spcPts val="0"/>
              </a:spcAft>
              <a:defRPr sz="1400">
                <a:solidFill>
                  <a:schemeClr val="tx2"/>
                </a:solidFill>
                <a:latin typeface="+mn-lt"/>
                <a:cs typeface="+mn-cs"/>
              </a:defRPr>
            </a:lvl1pPr>
          </a:lstStyle>
          <a:p>
            <a:pPr>
              <a:defRPr/>
            </a:pPr>
            <a:fld id="{BB14A8D8-35EF-4947-A331-D47B67EEF195}" type="slidenum">
              <a:rPr lang="en-ZA"/>
              <a:pPr>
                <a:defRPr/>
              </a:pPr>
              <a:t>‹#›</a:t>
            </a:fld>
            <a:endParaRPr lang="en-ZA" dirty="0"/>
          </a:p>
        </p:txBody>
      </p:sp>
      <p:pic>
        <p:nvPicPr>
          <p:cNvPr id="1031" name="Picture 3"/>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620000" y="14288"/>
            <a:ext cx="1524000" cy="682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6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3" r:id="rId11"/>
  </p:sldLayoutIdLst>
  <p:timing>
    <p:tnLst>
      <p:par>
        <p:cTn id="1" dur="indefinite" restart="never" nodeType="tmRoot"/>
      </p:par>
    </p:tnLst>
  </p:timing>
  <p:txStyles>
    <p:titleStyle>
      <a:lvl1pPr algn="ctr" rtl="0" eaLnBrk="0" fontAlgn="base" hangingPunct="0">
        <a:spcBef>
          <a:spcPct val="0"/>
        </a:spcBef>
        <a:spcAft>
          <a:spcPct val="0"/>
        </a:spcAft>
        <a:defRPr sz="3600">
          <a:solidFill>
            <a:schemeClr val="tx2"/>
          </a:solidFill>
          <a:effectLst>
            <a:outerShdw blurRad="38100" dist="38100" dir="2700000" algn="tl">
              <a:srgbClr val="000000">
                <a:alpha val="43137"/>
              </a:srgbClr>
            </a:outerShdw>
          </a:effectLst>
          <a:latin typeface="+mj-lt"/>
          <a:ea typeface="+mj-ea"/>
          <a:cs typeface="+mj-cs"/>
        </a:defRPr>
      </a:lvl1pPr>
      <a:lvl2pPr algn="ctr" rtl="0" eaLnBrk="0" fontAlgn="base" hangingPunct="0">
        <a:spcBef>
          <a:spcPct val="0"/>
        </a:spcBef>
        <a:spcAft>
          <a:spcPct val="0"/>
        </a:spcAft>
        <a:defRPr sz="3600">
          <a:solidFill>
            <a:schemeClr val="tx2"/>
          </a:solidFill>
          <a:latin typeface="Arial Narrow" pitchFamily="34" charset="0"/>
          <a:cs typeface="Arial" pitchFamily="34" charset="0"/>
        </a:defRPr>
      </a:lvl2pPr>
      <a:lvl3pPr algn="ctr" rtl="0" eaLnBrk="0" fontAlgn="base" hangingPunct="0">
        <a:spcBef>
          <a:spcPct val="0"/>
        </a:spcBef>
        <a:spcAft>
          <a:spcPct val="0"/>
        </a:spcAft>
        <a:defRPr sz="3600">
          <a:solidFill>
            <a:schemeClr val="tx2"/>
          </a:solidFill>
          <a:latin typeface="Arial Narrow" pitchFamily="34" charset="0"/>
          <a:cs typeface="Arial" pitchFamily="34" charset="0"/>
        </a:defRPr>
      </a:lvl3pPr>
      <a:lvl4pPr algn="ctr" rtl="0" eaLnBrk="0" fontAlgn="base" hangingPunct="0">
        <a:spcBef>
          <a:spcPct val="0"/>
        </a:spcBef>
        <a:spcAft>
          <a:spcPct val="0"/>
        </a:spcAft>
        <a:defRPr sz="3600">
          <a:solidFill>
            <a:schemeClr val="tx2"/>
          </a:solidFill>
          <a:latin typeface="Arial Narrow" pitchFamily="34" charset="0"/>
          <a:cs typeface="Arial" pitchFamily="34" charset="0"/>
        </a:defRPr>
      </a:lvl4pPr>
      <a:lvl5pPr algn="ctr" rtl="0" eaLnBrk="0" fontAlgn="base" hangingPunct="0">
        <a:spcBef>
          <a:spcPct val="0"/>
        </a:spcBef>
        <a:spcAft>
          <a:spcPct val="0"/>
        </a:spcAft>
        <a:defRPr sz="3600">
          <a:solidFill>
            <a:schemeClr val="tx2"/>
          </a:solidFill>
          <a:latin typeface="Arial Narrow" pitchFamily="34" charset="0"/>
          <a:cs typeface="Arial" pitchFamily="34" charset="0"/>
        </a:defRPr>
      </a:lvl5pPr>
      <a:lvl6pPr marL="457200" algn="ctr" rtl="0" eaLnBrk="1" fontAlgn="base" hangingPunct="1">
        <a:spcBef>
          <a:spcPct val="0"/>
        </a:spcBef>
        <a:spcAft>
          <a:spcPct val="0"/>
        </a:spcAft>
        <a:defRPr sz="4000" i="1">
          <a:solidFill>
            <a:schemeClr val="tx2"/>
          </a:solidFill>
          <a:latin typeface="Arial Rounded MT Bold" pitchFamily="34" charset="0"/>
          <a:cs typeface="Arial" pitchFamily="34" charset="0"/>
        </a:defRPr>
      </a:lvl6pPr>
      <a:lvl7pPr marL="914400" algn="ctr" rtl="0" eaLnBrk="1" fontAlgn="base" hangingPunct="1">
        <a:spcBef>
          <a:spcPct val="0"/>
        </a:spcBef>
        <a:spcAft>
          <a:spcPct val="0"/>
        </a:spcAft>
        <a:defRPr sz="4000" i="1">
          <a:solidFill>
            <a:schemeClr val="tx2"/>
          </a:solidFill>
          <a:latin typeface="Arial Rounded MT Bold" pitchFamily="34" charset="0"/>
          <a:cs typeface="Arial" pitchFamily="34" charset="0"/>
        </a:defRPr>
      </a:lvl7pPr>
      <a:lvl8pPr marL="1371600" algn="ctr" rtl="0" eaLnBrk="1" fontAlgn="base" hangingPunct="1">
        <a:spcBef>
          <a:spcPct val="0"/>
        </a:spcBef>
        <a:spcAft>
          <a:spcPct val="0"/>
        </a:spcAft>
        <a:defRPr sz="4000" i="1">
          <a:solidFill>
            <a:schemeClr val="tx2"/>
          </a:solidFill>
          <a:latin typeface="Arial Rounded MT Bold" pitchFamily="34" charset="0"/>
          <a:cs typeface="Arial" pitchFamily="34" charset="0"/>
        </a:defRPr>
      </a:lvl8pPr>
      <a:lvl9pPr marL="1828800" algn="ctr" rtl="0" eaLnBrk="1" fontAlgn="base" hangingPunct="1">
        <a:spcBef>
          <a:spcPct val="0"/>
        </a:spcBef>
        <a:spcAft>
          <a:spcPct val="0"/>
        </a:spcAft>
        <a:defRPr sz="4000" i="1">
          <a:solidFill>
            <a:schemeClr val="tx2"/>
          </a:solidFill>
          <a:latin typeface="Arial Rounded MT Bold" pitchFamily="34" charset="0"/>
          <a:cs typeface="Arial" pitchFamily="34" charset="0"/>
        </a:defRPr>
      </a:lvl9pPr>
    </p:titleStyle>
    <p:bodyStyle>
      <a:lvl1pPr marL="342900" indent="-342900" algn="l" rtl="0" eaLnBrk="0" fontAlgn="base" hangingPunct="0">
        <a:spcBef>
          <a:spcPct val="20000"/>
        </a:spcBef>
        <a:spcAft>
          <a:spcPct val="0"/>
        </a:spcAft>
        <a:buClr>
          <a:schemeClr val="folHlink"/>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folHlink"/>
        </a:buClr>
        <a:buChar char="•"/>
        <a:defRPr sz="2400">
          <a:solidFill>
            <a:schemeClr val="tx1"/>
          </a:solidFill>
          <a:latin typeface="+mn-lt"/>
          <a:cs typeface="+mn-cs"/>
        </a:defRPr>
      </a:lvl3pPr>
      <a:lvl4pPr marL="1600200" indent="-228600" algn="l" rtl="0" eaLnBrk="0" fontAlgn="base" hangingPunct="0">
        <a:spcBef>
          <a:spcPct val="20000"/>
        </a:spcBef>
        <a:spcAft>
          <a:spcPct val="0"/>
        </a:spcAft>
        <a:buClr>
          <a:schemeClr val="folHlink"/>
        </a:buClr>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folHlink"/>
        </a:buClr>
        <a:buChar char="•"/>
        <a:defRPr sz="2000">
          <a:solidFill>
            <a:schemeClr val="tx1"/>
          </a:solidFill>
          <a:latin typeface="+mn-lt"/>
          <a:cs typeface="+mn-cs"/>
        </a:defRPr>
      </a:lvl5pPr>
      <a:lvl6pPr marL="2514600" indent="-228600" algn="l" rtl="0" eaLnBrk="1" fontAlgn="base" hangingPunct="1">
        <a:spcBef>
          <a:spcPct val="20000"/>
        </a:spcBef>
        <a:spcAft>
          <a:spcPct val="0"/>
        </a:spcAft>
        <a:buClr>
          <a:schemeClr val="folHlink"/>
        </a:buClr>
        <a:buChar char="•"/>
        <a:defRPr sz="2000">
          <a:solidFill>
            <a:schemeClr val="tx1"/>
          </a:solidFill>
          <a:latin typeface="+mn-lt"/>
          <a:cs typeface="+mn-cs"/>
        </a:defRPr>
      </a:lvl6pPr>
      <a:lvl7pPr marL="2971800" indent="-228600" algn="l" rtl="0" eaLnBrk="1" fontAlgn="base" hangingPunct="1">
        <a:spcBef>
          <a:spcPct val="20000"/>
        </a:spcBef>
        <a:spcAft>
          <a:spcPct val="0"/>
        </a:spcAft>
        <a:buClr>
          <a:schemeClr val="folHlink"/>
        </a:buClr>
        <a:buChar char="•"/>
        <a:defRPr sz="2000">
          <a:solidFill>
            <a:schemeClr val="tx1"/>
          </a:solidFill>
          <a:latin typeface="+mn-lt"/>
          <a:cs typeface="+mn-cs"/>
        </a:defRPr>
      </a:lvl7pPr>
      <a:lvl8pPr marL="3429000" indent="-228600" algn="l" rtl="0" eaLnBrk="1" fontAlgn="base" hangingPunct="1">
        <a:spcBef>
          <a:spcPct val="20000"/>
        </a:spcBef>
        <a:spcAft>
          <a:spcPct val="0"/>
        </a:spcAft>
        <a:buClr>
          <a:schemeClr val="folHlink"/>
        </a:buClr>
        <a:buChar char="•"/>
        <a:defRPr sz="2000">
          <a:solidFill>
            <a:schemeClr val="tx1"/>
          </a:solidFill>
          <a:latin typeface="+mn-lt"/>
          <a:cs typeface="+mn-cs"/>
        </a:defRPr>
      </a:lvl8pPr>
      <a:lvl9pPr marL="3886200" indent="-228600" algn="l" rtl="0" eaLnBrk="1" fontAlgn="base" hangingPunct="1">
        <a:spcBef>
          <a:spcPct val="20000"/>
        </a:spcBef>
        <a:spcAft>
          <a:spcPct val="0"/>
        </a:spcAft>
        <a:buClr>
          <a:schemeClr val="folHlink"/>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fld id="{2E92E9C6-9F6E-4AAB-9DC0-F06EF4ECF3BE}" type="datetimeFigureOut">
              <a:rPr lang="en-US" smtClean="0"/>
              <a:pPr>
                <a:defRPr/>
              </a:pPr>
              <a:t>11/16/2014</a:t>
            </a:fld>
            <a:endParaRPr lang="en-ZA"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ZA"/>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BB14A8D8-35EF-4947-A331-D47B67EEF195}" type="slidenum">
              <a:rPr lang="en-ZA" smtClean="0"/>
              <a:pPr>
                <a:defRPr/>
              </a:pPr>
              <a:t>‹#›</a:t>
            </a:fld>
            <a:endParaRPr lang="en-ZA" dirty="0"/>
          </a:p>
        </p:txBody>
      </p:sp>
      <p:pic>
        <p:nvPicPr>
          <p:cNvPr id="11" name="Picture 3"/>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620000" y="14288"/>
            <a:ext cx="1524000" cy="682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sz="half" idx="2"/>
          </p:nvPr>
        </p:nvSpPr>
        <p:spPr>
          <a:xfrm>
            <a:off x="1828800" y="2438400"/>
            <a:ext cx="7162800" cy="800632"/>
          </a:xfrm>
        </p:spPr>
        <p:txBody>
          <a:bodyPr>
            <a:noAutofit/>
          </a:bodyPr>
          <a:lstStyle/>
          <a:p>
            <a:pPr eaLnBrk="1" hangingPunct="1">
              <a:defRPr/>
            </a:pPr>
            <a:r>
              <a:rPr lang="en-ZA" sz="3200" i="1" dirty="0" smtClean="0">
                <a:solidFill>
                  <a:srgbClr val="008000"/>
                </a:solidFill>
                <a:latin typeface="+mj-lt"/>
              </a:rPr>
              <a:t>LABOUR LAW SEMINAR</a:t>
            </a:r>
          </a:p>
          <a:p>
            <a:pPr eaLnBrk="1" hangingPunct="1">
              <a:defRPr/>
            </a:pPr>
            <a:r>
              <a:rPr lang="en-ZA" sz="2400" i="1" dirty="0" smtClean="0">
                <a:solidFill>
                  <a:srgbClr val="008000"/>
                </a:solidFill>
                <a:latin typeface="+mj-lt"/>
              </a:rPr>
              <a:t>18 NOVEMBER2014</a:t>
            </a:r>
          </a:p>
          <a:p>
            <a:pPr eaLnBrk="1" hangingPunct="1">
              <a:defRPr/>
            </a:pPr>
            <a:endParaRPr lang="en-ZA" sz="3200" i="1" dirty="0" smtClean="0">
              <a:solidFill>
                <a:srgbClr val="008000"/>
              </a:solidFill>
              <a:latin typeface="+mj-lt"/>
            </a:endParaRPr>
          </a:p>
          <a:p>
            <a:pPr eaLnBrk="1" hangingPunct="1">
              <a:defRPr/>
            </a:pPr>
            <a:r>
              <a:rPr lang="en-ZA" sz="3200" i="1" dirty="0" smtClean="0">
                <a:solidFill>
                  <a:srgbClr val="008000"/>
                </a:solidFill>
                <a:latin typeface="+mj-lt"/>
              </a:rPr>
              <a:t>CSC Carlton Johnson</a:t>
            </a:r>
            <a:endParaRPr lang="en-ZA" sz="3200" i="1" dirty="0">
              <a:solidFill>
                <a:srgbClr val="008000"/>
              </a:solidFill>
              <a:latin typeface="+mj-lt"/>
            </a:endParaRPr>
          </a:p>
        </p:txBody>
      </p:sp>
      <p:sp>
        <p:nvSpPr>
          <p:cNvPr id="2" name="Title 1"/>
          <p:cNvSpPr>
            <a:spLocks noGrp="1"/>
          </p:cNvSpPr>
          <p:nvPr>
            <p:ph type="title"/>
          </p:nvPr>
        </p:nvSpPr>
        <p:spPr>
          <a:xfrm>
            <a:off x="990600" y="685800"/>
            <a:ext cx="8075432" cy="562672"/>
          </a:xfrm>
        </p:spPr>
        <p:txBody>
          <a:bodyPr>
            <a:normAutofit fontScale="90000"/>
          </a:bodyPr>
          <a:lstStyle/>
          <a:p>
            <a:pPr eaLnBrk="1" hangingPunct="1">
              <a:defRPr/>
            </a:pPr>
            <a:r>
              <a:rPr lang="en-ZA" sz="4400" dirty="0" smtClean="0">
                <a:latin typeface="+mj-lt"/>
              </a:rPr>
              <a:t>CASE LAW REVIEW </a:t>
            </a:r>
            <a:br>
              <a:rPr lang="en-ZA" sz="4400" dirty="0" smtClean="0">
                <a:latin typeface="+mj-lt"/>
              </a:rPr>
            </a:br>
            <a:r>
              <a:rPr lang="en-ZA" sz="4400" dirty="0" smtClean="0">
                <a:latin typeface="+mj-lt"/>
              </a:rPr>
              <a:t>2014</a:t>
            </a:r>
            <a:endParaRPr lang="en-ZA" sz="4400" dirty="0">
              <a:latin typeface="+mj-lt"/>
            </a:endParaRPr>
          </a:p>
        </p:txBody>
      </p:sp>
      <p:pic>
        <p:nvPicPr>
          <p:cNvPr id="7" name="Picture 2"/>
          <p:cNvPicPr>
            <a:picLocks noGrp="1" noChangeAspect="1"/>
          </p:cNvPicPr>
          <p:nvPr>
            <p:ph type="pic" idx="1"/>
          </p:nvPr>
        </p:nvPicPr>
        <p:blipFill>
          <a:blip r:embed="rId2">
            <a:extLst>
              <a:ext uri="{28A0092B-C50C-407E-A947-70E740481C1C}">
                <a14:useLocalDpi xmlns:a14="http://schemas.microsoft.com/office/drawing/2010/main" val="0"/>
              </a:ext>
            </a:extLst>
          </a:blip>
          <a:srcRect l="2435" r="2435"/>
          <a:stretch>
            <a:fillRect/>
          </a:stretch>
        </p:blipFill>
        <p:spPr bwMode="auto">
          <a:xfrm>
            <a:off x="990600" y="533400"/>
            <a:ext cx="27432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228600"/>
            <a:ext cx="8534400" cy="5693866"/>
          </a:xfrm>
          <a:prstGeom prst="rect">
            <a:avLst/>
          </a:prstGeom>
        </p:spPr>
        <p:txBody>
          <a:bodyPr wrap="square">
            <a:spAutoFit/>
          </a:bodyPr>
          <a:lstStyle/>
          <a:p>
            <a:pPr algn="just"/>
            <a:r>
              <a:rPr lang="en-ZA" sz="2800" dirty="0" smtClean="0"/>
              <a:t>There was no intolerable conduct on the part of the employee but there could have been uncomfortability or personality differences.  </a:t>
            </a:r>
          </a:p>
          <a:p>
            <a:pPr algn="just"/>
            <a:endParaRPr lang="en-ZA" sz="2800" dirty="0"/>
          </a:p>
          <a:p>
            <a:pPr algn="just"/>
            <a:r>
              <a:rPr lang="en-ZA" sz="2800" dirty="0" smtClean="0"/>
              <a:t>Incompatibility is a form of incapacity and it relates </a:t>
            </a:r>
            <a:r>
              <a:rPr lang="en-ZA" sz="2800" dirty="0"/>
              <a:t>to the relationship of an employee and other </a:t>
            </a:r>
            <a:r>
              <a:rPr lang="en-ZA" sz="2800" dirty="0" smtClean="0"/>
              <a:t>workers</a:t>
            </a:r>
            <a:endParaRPr lang="en-ZA" sz="2800" dirty="0"/>
          </a:p>
          <a:p>
            <a:pPr algn="just"/>
            <a:r>
              <a:rPr lang="en-ZA" sz="2800" dirty="0"/>
              <a:t>within the employment environment, regarding the </a:t>
            </a:r>
            <a:r>
              <a:rPr lang="en-ZA" sz="2800" dirty="0" smtClean="0"/>
              <a:t>employee‘s inability </a:t>
            </a:r>
            <a:r>
              <a:rPr lang="en-ZA" sz="2800" dirty="0"/>
              <a:t>or failure to maintain cordial and harmonious </a:t>
            </a:r>
            <a:r>
              <a:rPr lang="en-ZA" sz="2800" dirty="0" smtClean="0"/>
              <a:t>relationships.  </a:t>
            </a:r>
          </a:p>
          <a:p>
            <a:pPr algn="just"/>
            <a:endParaRPr lang="en-ZA" sz="2800" dirty="0"/>
          </a:p>
          <a:p>
            <a:pPr algn="just"/>
            <a:r>
              <a:rPr lang="en-ZA" sz="2800" dirty="0" smtClean="0"/>
              <a:t>The arbitrators finding that dismissal was fair set aside and he was awarded three months compensation for the substantive fairness.</a:t>
            </a:r>
            <a:endParaRPr lang="en-US" sz="2400" dirty="0"/>
          </a:p>
        </p:txBody>
      </p:sp>
    </p:spTree>
    <p:extLst>
      <p:ext uri="{BB962C8B-B14F-4D97-AF65-F5344CB8AC3E}">
        <p14:creationId xmlns:p14="http://schemas.microsoft.com/office/powerpoint/2010/main" val="25842397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075432" cy="762000"/>
          </a:xfrm>
        </p:spPr>
        <p:txBody>
          <a:bodyPr>
            <a:noAutofit/>
          </a:bodyPr>
          <a:lstStyle/>
          <a:p>
            <a:pPr algn="l"/>
            <a:r>
              <a:rPr lang="en-ZA" sz="2800" b="1" dirty="0" smtClean="0">
                <a:solidFill>
                  <a:schemeClr val="tx1">
                    <a:lumMod val="95000"/>
                    <a:lumOff val="5000"/>
                  </a:schemeClr>
                </a:solidFill>
                <a:effectLst/>
                <a:latin typeface="Arial" pitchFamily="34" charset="0"/>
                <a:cs typeface="Arial" pitchFamily="34" charset="0"/>
              </a:rPr>
              <a:t>SOUTH AFRICAN POST OFFICE AND CCMA </a:t>
            </a:r>
            <a:endParaRPr lang="en-ZA" sz="2800" b="1" dirty="0">
              <a:solidFill>
                <a:schemeClr val="tx1">
                  <a:lumMod val="95000"/>
                  <a:lumOff val="5000"/>
                </a:schemeClr>
              </a:solidFill>
              <a:latin typeface="Arial" pitchFamily="34" charset="0"/>
              <a:cs typeface="Arial" pitchFamily="34" charset="0"/>
            </a:endParaRPr>
          </a:p>
        </p:txBody>
      </p:sp>
      <p:sp>
        <p:nvSpPr>
          <p:cNvPr id="4" name="Content Placeholder 2"/>
          <p:cNvSpPr txBox="1">
            <a:spLocks/>
          </p:cNvSpPr>
          <p:nvPr/>
        </p:nvSpPr>
        <p:spPr bwMode="auto">
          <a:xfrm>
            <a:off x="329821" y="914400"/>
            <a:ext cx="8153400" cy="5715000"/>
          </a:xfrm>
          <a:prstGeom prst="rect">
            <a:avLst/>
          </a:prstGeom>
          <a:noFill/>
          <a:ln w="9525">
            <a:noFill/>
            <a:miter lim="800000"/>
            <a:headEnd/>
            <a:tailEnd/>
          </a:ln>
          <a:effectLst/>
        </p:spPr>
        <p:txBody>
          <a:bodyPr lIns="92075" tIns="46038" rIns="92075" bIns="46038"/>
          <a:lstStyle/>
          <a:p>
            <a:pPr algn="just">
              <a:spcBef>
                <a:spcPts val="0"/>
              </a:spcBef>
              <a:spcAft>
                <a:spcPts val="2400"/>
              </a:spcAft>
              <a:buClr>
                <a:schemeClr val="tx2">
                  <a:lumMod val="75000"/>
                </a:schemeClr>
              </a:buClr>
              <a:defRPr/>
            </a:pPr>
            <a:r>
              <a:rPr lang="en-ZA" sz="2800" dirty="0" smtClean="0"/>
              <a:t>The employee applied for a post of internal investigator, for which one of the requirements was a valid driver’s licence. </a:t>
            </a:r>
          </a:p>
          <a:p>
            <a:pPr algn="just">
              <a:spcBef>
                <a:spcPts val="0"/>
              </a:spcBef>
              <a:spcAft>
                <a:spcPts val="2400"/>
              </a:spcAft>
              <a:buClr>
                <a:schemeClr val="tx2">
                  <a:lumMod val="75000"/>
                </a:schemeClr>
              </a:buClr>
              <a:defRPr/>
            </a:pPr>
            <a:r>
              <a:rPr lang="en-ZA" sz="2800" dirty="0" smtClean="0"/>
              <a:t>A few months later, the employer discovered that applicant only possessed a learner’s licence. She was charged with dishonesty, and dismissed. </a:t>
            </a:r>
          </a:p>
          <a:p>
            <a:pPr algn="just">
              <a:spcBef>
                <a:spcPts val="0"/>
              </a:spcBef>
              <a:spcAft>
                <a:spcPts val="2400"/>
              </a:spcAft>
              <a:buClr>
                <a:schemeClr val="tx2">
                  <a:lumMod val="75000"/>
                </a:schemeClr>
              </a:buClr>
              <a:defRPr/>
            </a:pPr>
            <a:r>
              <a:rPr lang="en-ZA" sz="2800" dirty="0" smtClean="0"/>
              <a:t>CCMA Finding: The employee claimed that the omission of the word “learners” was a typographical error, and that she had since obtained her divers licence. </a:t>
            </a:r>
            <a:endParaRPr lang="en-US" sz="2800" i="1" kern="0" dirty="0" smtClean="0">
              <a:solidFill>
                <a:schemeClr val="tx2">
                  <a:lumMod val="75000"/>
                </a:schemeClr>
              </a:solidFill>
              <a:latin typeface="+mn-lt"/>
              <a:cs typeface="+mn-cs"/>
            </a:endParaRPr>
          </a:p>
          <a:p>
            <a:pPr marL="514350" indent="-514350">
              <a:spcBef>
                <a:spcPts val="0"/>
              </a:spcBef>
              <a:spcAft>
                <a:spcPts val="2400"/>
              </a:spcAft>
              <a:buClr>
                <a:schemeClr val="folHlink"/>
              </a:buClr>
              <a:buFont typeface="+mj-lt"/>
              <a:buAutoNum type="arabicPeriod"/>
              <a:defRPr/>
            </a:pPr>
            <a:endParaRPr lang="en-US" sz="2400" i="1" kern="0" dirty="0">
              <a:solidFill>
                <a:schemeClr val="tx2">
                  <a:lumMod val="75000"/>
                </a:schemeClr>
              </a:solidFill>
              <a:latin typeface="+mn-lt"/>
              <a:cs typeface="+mn-cs"/>
            </a:endParaRPr>
          </a:p>
          <a:p>
            <a:pPr marL="514350" indent="-514350">
              <a:spcBef>
                <a:spcPts val="0"/>
              </a:spcBef>
              <a:spcAft>
                <a:spcPts val="2400"/>
              </a:spcAft>
              <a:buClr>
                <a:schemeClr val="folHlink"/>
              </a:buClr>
              <a:buFont typeface="+mj-lt"/>
              <a:buAutoNum type="arabicPeriod"/>
              <a:defRPr/>
            </a:pPr>
            <a:endParaRPr lang="en-US" sz="2400" i="1" kern="0" dirty="0">
              <a:solidFill>
                <a:schemeClr val="tx2">
                  <a:lumMod val="75000"/>
                </a:schemeClr>
              </a:solidFill>
              <a:latin typeface="+mn-lt"/>
              <a:cs typeface="+mn-cs"/>
            </a:endParaRPr>
          </a:p>
          <a:p>
            <a:pPr marL="514350" indent="-514350">
              <a:spcBef>
                <a:spcPts val="0"/>
              </a:spcBef>
              <a:spcAft>
                <a:spcPts val="2400"/>
              </a:spcAft>
              <a:buClr>
                <a:schemeClr val="folHlink"/>
              </a:buClr>
              <a:buFont typeface="+mj-lt"/>
              <a:buAutoNum type="arabicPeriod"/>
              <a:defRPr/>
            </a:pPr>
            <a:endParaRPr lang="en-ZA" sz="2400" i="1" kern="0" dirty="0">
              <a:solidFill>
                <a:schemeClr val="tx2">
                  <a:lumMod val="75000"/>
                </a:schemeClr>
              </a:solidFill>
              <a:latin typeface="+mn-lt"/>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533400"/>
            <a:ext cx="8153400" cy="6494085"/>
          </a:xfrm>
          <a:prstGeom prst="rect">
            <a:avLst/>
          </a:prstGeom>
        </p:spPr>
        <p:txBody>
          <a:bodyPr wrap="square">
            <a:spAutoFit/>
          </a:bodyPr>
          <a:lstStyle/>
          <a:p>
            <a:pPr algn="just"/>
            <a:r>
              <a:rPr lang="en-ZA" sz="2800" dirty="0" smtClean="0"/>
              <a:t>The </a:t>
            </a:r>
            <a:r>
              <a:rPr lang="en-ZA" sz="2800" dirty="0"/>
              <a:t>commissioner accepted that the employee was unaware of the </a:t>
            </a:r>
            <a:r>
              <a:rPr lang="en-ZA" sz="2800" dirty="0" smtClean="0"/>
              <a:t>error. The arbitrator also </a:t>
            </a:r>
            <a:r>
              <a:rPr lang="en-ZA" sz="2800" dirty="0"/>
              <a:t>found that the employer acted inconsistently </a:t>
            </a:r>
            <a:r>
              <a:rPr lang="en-ZA" sz="2800" dirty="0" smtClean="0"/>
              <a:t>as it </a:t>
            </a:r>
            <a:r>
              <a:rPr lang="en-ZA" sz="2800" dirty="0"/>
              <a:t>had not dismissed employees </a:t>
            </a:r>
            <a:r>
              <a:rPr lang="en-ZA" sz="2800" dirty="0" smtClean="0"/>
              <a:t>who had fraudulently </a:t>
            </a:r>
            <a:r>
              <a:rPr lang="en-ZA" sz="2800" dirty="0"/>
              <a:t>obtained driver’s </a:t>
            </a:r>
            <a:r>
              <a:rPr lang="en-ZA" sz="2800" dirty="0" smtClean="0"/>
              <a:t>licences.  </a:t>
            </a:r>
          </a:p>
          <a:p>
            <a:pPr algn="just"/>
            <a:endParaRPr lang="en-US" sz="2800" dirty="0"/>
          </a:p>
          <a:p>
            <a:pPr lvl="0" algn="just"/>
            <a:r>
              <a:rPr lang="en-ZA" sz="2800" dirty="0" smtClean="0"/>
              <a:t>The employee was reinstated, subject to a final written warning. On review the Labour Court declined to interfere with the award. </a:t>
            </a:r>
          </a:p>
          <a:p>
            <a:pPr lvl="0" algn="just"/>
            <a:endParaRPr lang="en-ZA" sz="2800" dirty="0"/>
          </a:p>
          <a:p>
            <a:pPr lvl="0" algn="just"/>
            <a:r>
              <a:rPr lang="en-ZA" sz="2800" b="1" dirty="0" smtClean="0"/>
              <a:t>LAC Finding</a:t>
            </a:r>
            <a:r>
              <a:rPr lang="en-ZA" sz="2800" dirty="0" smtClean="0"/>
              <a:t>: The commissioner appeared to have accepted the employees unproven statement that she had made a misrepresentation without determining the probability of that claim.</a:t>
            </a:r>
            <a:endParaRPr lang="en-US" sz="2800" dirty="0"/>
          </a:p>
          <a:p>
            <a:pPr algn="just"/>
            <a:r>
              <a:rPr lang="en-ZA" sz="2400" dirty="0"/>
              <a:t> </a:t>
            </a:r>
            <a:endParaRPr lang="en-US" sz="2400" dirty="0"/>
          </a:p>
        </p:txBody>
      </p:sp>
    </p:spTree>
    <p:extLst>
      <p:ext uri="{BB962C8B-B14F-4D97-AF65-F5344CB8AC3E}">
        <p14:creationId xmlns:p14="http://schemas.microsoft.com/office/powerpoint/2010/main" val="15713061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17693"/>
            <a:ext cx="8229600" cy="6986528"/>
          </a:xfrm>
          <a:prstGeom prst="rect">
            <a:avLst/>
          </a:prstGeom>
        </p:spPr>
        <p:txBody>
          <a:bodyPr wrap="square">
            <a:spAutoFit/>
          </a:bodyPr>
          <a:lstStyle/>
          <a:p>
            <a:pPr algn="just"/>
            <a:r>
              <a:rPr lang="en-ZA" sz="2800" dirty="0" smtClean="0"/>
              <a:t>Had the commissioner done so, he would have found that the employee’s claim was untruthful because the employee knew that a valid driver’s licence was a prerequisite for the post.</a:t>
            </a:r>
            <a:endParaRPr lang="en-US" sz="2800" dirty="0" smtClean="0"/>
          </a:p>
          <a:p>
            <a:pPr lvl="0" algn="just"/>
            <a:endParaRPr lang="en-ZA" sz="2800" dirty="0" smtClean="0"/>
          </a:p>
          <a:p>
            <a:pPr lvl="0" algn="just"/>
            <a:r>
              <a:rPr lang="en-ZA" sz="2800" dirty="0" smtClean="0"/>
              <a:t>Commissioner ignored unchallenged evidence that the employee would not have been employed had the selection panel not been given the impression that she had a valid licence. </a:t>
            </a:r>
            <a:endParaRPr lang="en-US" sz="2800" dirty="0" smtClean="0"/>
          </a:p>
          <a:p>
            <a:pPr algn="just"/>
            <a:r>
              <a:rPr lang="en-ZA" sz="2800" dirty="0" smtClean="0"/>
              <a:t> </a:t>
            </a:r>
            <a:endParaRPr lang="en-US" sz="2800" dirty="0" smtClean="0"/>
          </a:p>
          <a:p>
            <a:pPr algn="just"/>
            <a:r>
              <a:rPr lang="en-ZA" sz="2800" dirty="0" smtClean="0"/>
              <a:t>The court also found no inconsistency.  The other employee who was suspected of having a forged driver’s licence, was charged and found not guilty in a disciplinary enquiry. Hence, the question of  inconsistency does not arise.</a:t>
            </a:r>
            <a:endParaRPr lang="en-US" sz="2800" dirty="0" smtClean="0"/>
          </a:p>
          <a:p>
            <a:pPr algn="just"/>
            <a:endParaRPr lang="en-US" sz="2800" dirty="0"/>
          </a:p>
        </p:txBody>
      </p:sp>
    </p:spTree>
    <p:extLst>
      <p:ext uri="{BB962C8B-B14F-4D97-AF65-F5344CB8AC3E}">
        <p14:creationId xmlns:p14="http://schemas.microsoft.com/office/powerpoint/2010/main" val="4561576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half" idx="2"/>
          </p:nvPr>
        </p:nvSpPr>
        <p:spPr>
          <a:xfrm>
            <a:off x="914400" y="228600"/>
            <a:ext cx="7162800" cy="762000"/>
          </a:xfrm>
        </p:spPr>
        <p:txBody>
          <a:bodyPr>
            <a:noAutofit/>
          </a:bodyPr>
          <a:lstStyle/>
          <a:p>
            <a:pPr algn="just"/>
            <a:r>
              <a:rPr lang="en-US" sz="2800" b="1" u="sng" dirty="0" smtClean="0">
                <a:latin typeface="Arial" pitchFamily="34" charset="0"/>
                <a:cs typeface="Arial" pitchFamily="34" charset="0"/>
              </a:rPr>
              <a:t>MEC FOR EDUCATION V MAGIJIMA: </a:t>
            </a:r>
            <a:endParaRPr lang="en-US" sz="2800" b="1" u="sng" dirty="0">
              <a:solidFill>
                <a:schemeClr val="tx1">
                  <a:lumMod val="95000"/>
                  <a:lumOff val="5000"/>
                </a:schemeClr>
              </a:solidFill>
              <a:latin typeface="Arial" pitchFamily="34" charset="0"/>
              <a:cs typeface="Arial" pitchFamily="34" charset="0"/>
            </a:endParaRPr>
          </a:p>
        </p:txBody>
      </p:sp>
      <p:sp>
        <p:nvSpPr>
          <p:cNvPr id="5" name="Rectangle 4"/>
          <p:cNvSpPr/>
          <p:nvPr/>
        </p:nvSpPr>
        <p:spPr>
          <a:xfrm>
            <a:off x="457200" y="1066801"/>
            <a:ext cx="8077200" cy="5262979"/>
          </a:xfrm>
          <a:prstGeom prst="rect">
            <a:avLst/>
          </a:prstGeom>
        </p:spPr>
        <p:txBody>
          <a:bodyPr wrap="square">
            <a:spAutoFit/>
          </a:bodyPr>
          <a:lstStyle/>
          <a:p>
            <a:pPr algn="just"/>
            <a:r>
              <a:rPr lang="en-US" sz="2800" dirty="0" smtClean="0"/>
              <a:t>The employee applied for a post advertised.  After appointment the Department learned that the employee had resigned from her previous job.  </a:t>
            </a:r>
          </a:p>
          <a:p>
            <a:pPr algn="just"/>
            <a:endParaRPr lang="en-US" sz="2800" dirty="0"/>
          </a:p>
          <a:p>
            <a:pPr algn="just"/>
            <a:r>
              <a:rPr lang="en-US" sz="2800" dirty="0" smtClean="0"/>
              <a:t>The employee had signed a settlement agreement in terms of which the employer withdraw all the charges on condition she resign.</a:t>
            </a:r>
            <a:endParaRPr lang="en-US" sz="2800" dirty="0"/>
          </a:p>
          <a:p>
            <a:pPr algn="just"/>
            <a:endParaRPr lang="en-US" sz="2800" dirty="0" smtClean="0"/>
          </a:p>
          <a:p>
            <a:pPr algn="just"/>
            <a:r>
              <a:rPr lang="en-US" sz="2800" dirty="0" smtClean="0"/>
              <a:t>Despite having been asked in the interview whether she had any “</a:t>
            </a:r>
            <a:r>
              <a:rPr lang="en-US" sz="2800" b="1" dirty="0" smtClean="0"/>
              <a:t>skeleton in her closet</a:t>
            </a:r>
            <a:r>
              <a:rPr lang="en-US" sz="2800" dirty="0" smtClean="0"/>
              <a:t>” she did not disclose the circumstances of the termination of her employment.   </a:t>
            </a:r>
            <a:endParaRPr lang="en-US" sz="2800" dirty="0"/>
          </a:p>
        </p:txBody>
      </p:sp>
    </p:spTree>
    <p:extLst>
      <p:ext uri="{BB962C8B-B14F-4D97-AF65-F5344CB8AC3E}">
        <p14:creationId xmlns:p14="http://schemas.microsoft.com/office/powerpoint/2010/main" val="6240822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half" idx="2"/>
          </p:nvPr>
        </p:nvSpPr>
        <p:spPr>
          <a:xfrm>
            <a:off x="1983475" y="6351659"/>
            <a:ext cx="7162800" cy="648232"/>
          </a:xfrm>
        </p:spPr>
        <p:txBody>
          <a:bodyPr>
            <a:normAutofit/>
          </a:bodyPr>
          <a:lstStyle/>
          <a:p>
            <a:r>
              <a:rPr lang="en-US" sz="2400" b="1" i="1" dirty="0" smtClean="0">
                <a:solidFill>
                  <a:schemeClr val="tx1">
                    <a:lumMod val="95000"/>
                    <a:lumOff val="5000"/>
                  </a:schemeClr>
                </a:solidFill>
                <a:effectLst>
                  <a:outerShdw blurRad="38100" dist="38100" dir="2700000" algn="tl">
                    <a:srgbClr val="000000">
                      <a:alpha val="43137"/>
                    </a:srgbClr>
                  </a:outerShdw>
                </a:effectLst>
                <a:latin typeface="Arial" pitchFamily="34" charset="0"/>
                <a:cs typeface="Arial" pitchFamily="34" charset="0"/>
              </a:rPr>
              <a:t>Continue…</a:t>
            </a:r>
            <a:endParaRPr lang="en-US" sz="2400" b="1" i="1" dirty="0">
              <a:solidFill>
                <a:schemeClr val="tx1">
                  <a:lumMod val="95000"/>
                  <a:lumOff val="5000"/>
                </a:schemeClr>
              </a:solidFill>
              <a:effectLst>
                <a:outerShdw blurRad="38100" dist="38100" dir="2700000" algn="tl">
                  <a:srgbClr val="000000">
                    <a:alpha val="43137"/>
                  </a:srgbClr>
                </a:outerShdw>
              </a:effectLst>
              <a:latin typeface="Arial" pitchFamily="34" charset="0"/>
              <a:cs typeface="Arial" pitchFamily="34" charset="0"/>
            </a:endParaRPr>
          </a:p>
        </p:txBody>
      </p:sp>
      <p:sp>
        <p:nvSpPr>
          <p:cNvPr id="5" name="Rectangle 4"/>
          <p:cNvSpPr/>
          <p:nvPr/>
        </p:nvSpPr>
        <p:spPr>
          <a:xfrm>
            <a:off x="457200" y="309349"/>
            <a:ext cx="8153400" cy="5632311"/>
          </a:xfrm>
          <a:prstGeom prst="rect">
            <a:avLst/>
          </a:prstGeom>
        </p:spPr>
        <p:txBody>
          <a:bodyPr wrap="square">
            <a:spAutoFit/>
          </a:bodyPr>
          <a:lstStyle/>
          <a:p>
            <a:pPr algn="just"/>
            <a:r>
              <a:rPr lang="en-US" sz="2800" dirty="0"/>
              <a:t>The </a:t>
            </a:r>
            <a:r>
              <a:rPr lang="en-US" sz="2800" dirty="0" smtClean="0"/>
              <a:t>employer convened a pre-dismissal arbitration under the auspices of the BC. </a:t>
            </a:r>
          </a:p>
          <a:p>
            <a:pPr algn="just"/>
            <a:endParaRPr lang="en-US" sz="2800" dirty="0"/>
          </a:p>
          <a:p>
            <a:pPr algn="just"/>
            <a:r>
              <a:rPr lang="en-US" sz="2800" dirty="0" smtClean="0"/>
              <a:t>The commissioner found that the employee was not obliged to disclose the fact that she had been suspended and that the employer could not rely on non-disclosure of charges not proven.  </a:t>
            </a:r>
          </a:p>
          <a:p>
            <a:pPr algn="just"/>
            <a:endParaRPr lang="en-US" sz="2800" dirty="0"/>
          </a:p>
          <a:p>
            <a:pPr algn="just"/>
            <a:r>
              <a:rPr lang="en-US" sz="2800" b="1" dirty="0" smtClean="0"/>
              <a:t>LC FINDING</a:t>
            </a:r>
            <a:r>
              <a:rPr lang="en-US" sz="2800" dirty="0" smtClean="0"/>
              <a:t>: The commissioner had erred grossly by relying on the presumption of “innocent until proven guilty”.  </a:t>
            </a:r>
            <a:endParaRPr lang="en-US" sz="2800" dirty="0"/>
          </a:p>
          <a:p>
            <a:pPr algn="just"/>
            <a:endParaRPr lang="en-US" sz="2800" dirty="0"/>
          </a:p>
          <a:p>
            <a:pPr algn="just"/>
            <a:endParaRPr lang="en-US" sz="2400" dirty="0" smtClean="0"/>
          </a:p>
        </p:txBody>
      </p:sp>
    </p:spTree>
    <p:extLst>
      <p:ext uri="{BB962C8B-B14F-4D97-AF65-F5344CB8AC3E}">
        <p14:creationId xmlns:p14="http://schemas.microsoft.com/office/powerpoint/2010/main" val="26664383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228600"/>
            <a:ext cx="8077200" cy="6124754"/>
          </a:xfrm>
          <a:prstGeom prst="rect">
            <a:avLst/>
          </a:prstGeom>
        </p:spPr>
        <p:txBody>
          <a:bodyPr wrap="square">
            <a:spAutoFit/>
          </a:bodyPr>
          <a:lstStyle/>
          <a:p>
            <a:pPr algn="just"/>
            <a:r>
              <a:rPr lang="en-US" sz="2800" dirty="0"/>
              <a:t>T</a:t>
            </a:r>
            <a:r>
              <a:rPr lang="en-US" sz="2800" dirty="0" smtClean="0"/>
              <a:t>he issue was the non-disclosure of information, not whether the employee was guilty.   </a:t>
            </a:r>
          </a:p>
          <a:p>
            <a:pPr algn="just"/>
            <a:endParaRPr lang="en-US" sz="2800" dirty="0"/>
          </a:p>
          <a:p>
            <a:pPr algn="just"/>
            <a:r>
              <a:rPr lang="en-US" sz="2800" dirty="0" smtClean="0"/>
              <a:t>The arbitrator also overlooked that, at the time of the interview, the charges had not been withdrawn.</a:t>
            </a:r>
          </a:p>
          <a:p>
            <a:pPr algn="just"/>
            <a:endParaRPr lang="en-US" sz="2800" dirty="0"/>
          </a:p>
          <a:p>
            <a:pPr algn="just"/>
            <a:r>
              <a:rPr lang="en-US" sz="2800" dirty="0" smtClean="0"/>
              <a:t>The Court held further that the employee had applied for a senior post, which required the unimpeachable integrity and honesty. </a:t>
            </a:r>
          </a:p>
          <a:p>
            <a:pPr algn="just"/>
            <a:endParaRPr lang="en-US" sz="2800" dirty="0"/>
          </a:p>
          <a:p>
            <a:pPr algn="just"/>
            <a:r>
              <a:rPr lang="en-US" sz="2800" dirty="0" smtClean="0"/>
              <a:t>The relevance of the fact that she was facing disciplinary charges at the time of the interview was for the new employer to determine. </a:t>
            </a:r>
            <a:endParaRPr lang="en-US" sz="2400" dirty="0"/>
          </a:p>
        </p:txBody>
      </p:sp>
    </p:spTree>
    <p:extLst>
      <p:ext uri="{BB962C8B-B14F-4D97-AF65-F5344CB8AC3E}">
        <p14:creationId xmlns:p14="http://schemas.microsoft.com/office/powerpoint/2010/main" val="37960600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half" idx="2"/>
          </p:nvPr>
        </p:nvSpPr>
        <p:spPr>
          <a:xfrm>
            <a:off x="762000" y="75667"/>
            <a:ext cx="7162800" cy="818789"/>
          </a:xfrm>
        </p:spPr>
        <p:txBody>
          <a:bodyPr>
            <a:noAutofit/>
          </a:bodyPr>
          <a:lstStyle/>
          <a:p>
            <a:pPr algn="l"/>
            <a:r>
              <a:rPr lang="en-US" sz="2800" b="1" u="sng" dirty="0" smtClean="0">
                <a:latin typeface="Arial" pitchFamily="34" charset="0"/>
                <a:cs typeface="Arial" pitchFamily="34" charset="0"/>
              </a:rPr>
              <a:t>BAUR RESEARCH CC AND CCMA:</a:t>
            </a:r>
            <a:endParaRPr lang="en-US" sz="2800" b="1" u="sng" dirty="0">
              <a:latin typeface="Arial" pitchFamily="34" charset="0"/>
              <a:cs typeface="Arial" pitchFamily="34" charset="0"/>
            </a:endParaRPr>
          </a:p>
        </p:txBody>
      </p:sp>
      <p:sp>
        <p:nvSpPr>
          <p:cNvPr id="6" name="Rectangle 5"/>
          <p:cNvSpPr/>
          <p:nvPr/>
        </p:nvSpPr>
        <p:spPr>
          <a:xfrm>
            <a:off x="457200" y="1066800"/>
            <a:ext cx="8077200" cy="4401205"/>
          </a:xfrm>
          <a:prstGeom prst="rect">
            <a:avLst/>
          </a:prstGeom>
        </p:spPr>
        <p:txBody>
          <a:bodyPr wrap="square">
            <a:spAutoFit/>
          </a:bodyPr>
          <a:lstStyle/>
          <a:p>
            <a:pPr algn="just"/>
            <a:r>
              <a:rPr lang="en-US" sz="2800" dirty="0" smtClean="0"/>
              <a:t>Employee claimed he was summarily dismissed because he had failed to cut the grass at his employers home. Employer contended that after he expressed his displeasure that the work was not completed, the employee simply walked off the job. </a:t>
            </a:r>
          </a:p>
          <a:p>
            <a:pPr algn="just"/>
            <a:endParaRPr lang="en-US" sz="2800" dirty="0"/>
          </a:p>
          <a:p>
            <a:pPr algn="just"/>
            <a:r>
              <a:rPr lang="en-US" sz="2800" dirty="0" smtClean="0"/>
              <a:t>The matter was referred to the CCMA, and the commissioner accepted the employee’s version, and awarded the employee compensation. </a:t>
            </a:r>
            <a:endParaRPr lang="en-US" sz="2400" dirty="0">
              <a:solidFill>
                <a:schemeClr val="tx1">
                  <a:lumMod val="95000"/>
                  <a:lumOff val="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327674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304800"/>
            <a:ext cx="8001000" cy="6432530"/>
          </a:xfrm>
          <a:prstGeom prst="rect">
            <a:avLst/>
          </a:prstGeom>
        </p:spPr>
        <p:txBody>
          <a:bodyPr wrap="square">
            <a:spAutoFit/>
          </a:bodyPr>
          <a:lstStyle/>
          <a:p>
            <a:pPr algn="just"/>
            <a:r>
              <a:rPr lang="en-US" sz="2800" b="1" dirty="0" smtClean="0"/>
              <a:t>LC FINDING</a:t>
            </a:r>
            <a:r>
              <a:rPr lang="en-US" sz="2800" dirty="0" smtClean="0"/>
              <a:t>: The court held that the employer’s complaint was the commissioner had erred by allowing the employee to be legally represented and then by failing to assist its lay representative. </a:t>
            </a:r>
          </a:p>
          <a:p>
            <a:pPr algn="just"/>
            <a:endParaRPr lang="en-US" sz="2800" dirty="0"/>
          </a:p>
          <a:p>
            <a:pPr algn="just"/>
            <a:r>
              <a:rPr lang="en-US" sz="2800" dirty="0" smtClean="0"/>
              <a:t>Also denied the representative to call two witnesses.</a:t>
            </a:r>
          </a:p>
          <a:p>
            <a:pPr algn="just"/>
            <a:endParaRPr lang="en-US" sz="2800" dirty="0"/>
          </a:p>
          <a:p>
            <a:pPr algn="just"/>
            <a:r>
              <a:rPr lang="en-US" sz="2800" dirty="0" smtClean="0"/>
              <a:t>The court rejected the employer’s claim that the arbitrator has committed an irregularity by permitting legal representation. The employer could not prove that the commissioner had  exercised his discretion improperly</a:t>
            </a:r>
            <a:r>
              <a:rPr lang="en-US" sz="2400" dirty="0" smtClean="0"/>
              <a:t>.</a:t>
            </a:r>
            <a:endParaRPr lang="en-US" sz="2400" dirty="0"/>
          </a:p>
          <a:p>
            <a:pPr algn="just"/>
            <a:endParaRPr lang="en-US" sz="2400" dirty="0" smtClean="0"/>
          </a:p>
          <a:p>
            <a:pPr algn="just"/>
            <a:endParaRPr lang="en-US" sz="2400" dirty="0"/>
          </a:p>
        </p:txBody>
      </p:sp>
    </p:spTree>
    <p:extLst>
      <p:ext uri="{BB962C8B-B14F-4D97-AF65-F5344CB8AC3E}">
        <p14:creationId xmlns:p14="http://schemas.microsoft.com/office/powerpoint/2010/main" val="11143058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533400"/>
            <a:ext cx="8229600" cy="6124754"/>
          </a:xfrm>
          <a:prstGeom prst="rect">
            <a:avLst/>
          </a:prstGeom>
        </p:spPr>
        <p:txBody>
          <a:bodyPr wrap="square">
            <a:spAutoFit/>
          </a:bodyPr>
          <a:lstStyle/>
          <a:p>
            <a:pPr algn="just"/>
            <a:r>
              <a:rPr lang="en-US" sz="2800" dirty="0" smtClean="0"/>
              <a:t>However once the employee had been granted the right to appoint a legal representative, the employer automatically acquired that right.</a:t>
            </a:r>
            <a:r>
              <a:rPr lang="en-US" sz="2800" dirty="0"/>
              <a:t> </a:t>
            </a:r>
            <a:endParaRPr lang="en-US" sz="2800" dirty="0" smtClean="0"/>
          </a:p>
          <a:p>
            <a:pPr algn="just"/>
            <a:endParaRPr lang="en-US" sz="2800" dirty="0"/>
          </a:p>
          <a:p>
            <a:pPr algn="just"/>
            <a:r>
              <a:rPr lang="en-US" sz="2800" dirty="0" smtClean="0"/>
              <a:t>The commissioner was obliged to inform the employer’s representative that the employer was entitled to legal representation. </a:t>
            </a:r>
          </a:p>
          <a:p>
            <a:pPr algn="just"/>
            <a:endParaRPr lang="en-US" sz="2800" dirty="0"/>
          </a:p>
          <a:p>
            <a:pPr algn="just"/>
            <a:r>
              <a:rPr lang="en-US" sz="2800" dirty="0" smtClean="0"/>
              <a:t>Failure to inform the employer of its right to legal representation rendered the hearing unfair.  </a:t>
            </a:r>
          </a:p>
          <a:p>
            <a:pPr algn="just"/>
            <a:endParaRPr lang="en-US" sz="2800" dirty="0"/>
          </a:p>
          <a:p>
            <a:pPr algn="just"/>
            <a:r>
              <a:rPr lang="en-US" sz="2800" dirty="0" smtClean="0"/>
              <a:t>This was aggravated by the commissioner’s failure to inform the employer’s representative that he could apply for a postponement. </a:t>
            </a:r>
            <a:endParaRPr lang="en-US" sz="2800" dirty="0"/>
          </a:p>
        </p:txBody>
      </p:sp>
    </p:spTree>
    <p:extLst>
      <p:ext uri="{BB962C8B-B14F-4D97-AF65-F5344CB8AC3E}">
        <p14:creationId xmlns:p14="http://schemas.microsoft.com/office/powerpoint/2010/main" val="29530743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075432" cy="1143000"/>
          </a:xfrm>
        </p:spPr>
        <p:txBody>
          <a:bodyPr>
            <a:noAutofit/>
          </a:bodyPr>
          <a:lstStyle/>
          <a:p>
            <a:pPr algn="ctr">
              <a:defRPr/>
            </a:pPr>
            <a:r>
              <a:rPr lang="en-US" sz="2400" b="1" u="sng" dirty="0" smtClean="0">
                <a:solidFill>
                  <a:schemeClr val="tx1">
                    <a:lumMod val="95000"/>
                    <a:lumOff val="5000"/>
                  </a:schemeClr>
                </a:solidFill>
                <a:effectLst/>
                <a:latin typeface="Arial" pitchFamily="34" charset="0"/>
                <a:cs typeface="Arial" pitchFamily="34" charset="0"/>
              </a:rPr>
              <a:t>URGENT STRIKE INTERDICT: BIDVEST FOOD SERVICES AND NUMSA</a:t>
            </a:r>
            <a:endParaRPr lang="en-ZA" sz="2400" b="1" u="sng" dirty="0">
              <a:solidFill>
                <a:schemeClr val="tx1">
                  <a:lumMod val="95000"/>
                  <a:lumOff val="5000"/>
                </a:schemeClr>
              </a:solidFill>
              <a:latin typeface="Arial" pitchFamily="34" charset="0"/>
              <a:cs typeface="Arial" pitchFamily="34" charset="0"/>
            </a:endParaRPr>
          </a:p>
        </p:txBody>
      </p:sp>
      <p:sp>
        <p:nvSpPr>
          <p:cNvPr id="4" name="Content Placeholder 2"/>
          <p:cNvSpPr txBox="1">
            <a:spLocks/>
          </p:cNvSpPr>
          <p:nvPr/>
        </p:nvSpPr>
        <p:spPr bwMode="auto">
          <a:xfrm>
            <a:off x="608716" y="1066800"/>
            <a:ext cx="8154284" cy="5791200"/>
          </a:xfrm>
          <a:prstGeom prst="rect">
            <a:avLst/>
          </a:prstGeom>
          <a:noFill/>
          <a:ln w="9525">
            <a:noFill/>
            <a:miter lim="800000"/>
            <a:headEnd/>
            <a:tailEnd/>
          </a:ln>
          <a:effectLst/>
        </p:spPr>
        <p:txBody>
          <a:bodyPr lIns="92075" tIns="46038" rIns="92075" bIns="46038"/>
          <a:lstStyle/>
          <a:p>
            <a:pPr algn="just">
              <a:spcBef>
                <a:spcPts val="0"/>
              </a:spcBef>
              <a:spcAft>
                <a:spcPts val="2400"/>
              </a:spcAft>
              <a:buClr>
                <a:schemeClr val="tx2">
                  <a:lumMod val="75000"/>
                </a:schemeClr>
              </a:buClr>
              <a:defRPr/>
            </a:pPr>
            <a:r>
              <a:rPr lang="en-US" sz="2800" dirty="0" smtClean="0">
                <a:latin typeface="Arial" pitchFamily="34" charset="0"/>
                <a:cs typeface="Arial" pitchFamily="34" charset="0"/>
              </a:rPr>
              <a:t>The question is whether union members may strike at workplace that does not fall within the scope of the union constitution.</a:t>
            </a:r>
          </a:p>
          <a:p>
            <a:pPr algn="just">
              <a:spcBef>
                <a:spcPts val="0"/>
              </a:spcBef>
              <a:spcAft>
                <a:spcPts val="2400"/>
              </a:spcAft>
              <a:buClr>
                <a:schemeClr val="tx2">
                  <a:lumMod val="75000"/>
                </a:schemeClr>
              </a:buClr>
              <a:defRPr/>
            </a:pPr>
            <a:r>
              <a:rPr lang="en-US" sz="2800" dirty="0" smtClean="0">
                <a:latin typeface="Arial" pitchFamily="34" charset="0"/>
                <a:cs typeface="Arial" pitchFamily="34" charset="0"/>
              </a:rPr>
              <a:t>Bidvest made an urgent application interdicting or restraining NUMSA from engaging or participating in strike action. </a:t>
            </a:r>
          </a:p>
          <a:p>
            <a:pPr>
              <a:spcBef>
                <a:spcPts val="0"/>
              </a:spcBef>
              <a:spcAft>
                <a:spcPts val="2400"/>
              </a:spcAft>
              <a:buClr>
                <a:schemeClr val="folHlink"/>
              </a:buClr>
              <a:defRPr/>
            </a:pPr>
            <a:r>
              <a:rPr lang="en-US" sz="2800" b="1" kern="0" dirty="0" smtClean="0">
                <a:latin typeface="Arial" pitchFamily="34" charset="0"/>
                <a:cs typeface="Arial" pitchFamily="34" charset="0"/>
              </a:rPr>
              <a:t>Summary:</a:t>
            </a:r>
            <a:r>
              <a:rPr lang="en-US" sz="2800" kern="0" dirty="0" smtClean="0">
                <a:latin typeface="Arial" pitchFamily="34" charset="0"/>
                <a:cs typeface="Arial" pitchFamily="34" charset="0"/>
              </a:rPr>
              <a:t> Bidvest operates in the food industry and NUMSA approached it in July 2014 seeking organizational rights. Bidvest refused on the basis that NUMSA, in terms of their constitution may not organize in the particular sector. </a:t>
            </a:r>
            <a:endParaRPr lang="en-US" sz="2800" kern="0" dirty="0">
              <a:latin typeface="Arial" pitchFamily="34" charset="0"/>
              <a:cs typeface="Arial" pitchFamily="34" charset="0"/>
            </a:endParaRPr>
          </a:p>
          <a:p>
            <a:pPr marL="514350" indent="-514350">
              <a:spcBef>
                <a:spcPts val="0"/>
              </a:spcBef>
              <a:spcAft>
                <a:spcPts val="2400"/>
              </a:spcAft>
              <a:buClr>
                <a:schemeClr val="folHlink"/>
              </a:buClr>
              <a:buFont typeface="+mj-lt"/>
              <a:buAutoNum type="arabicPeriod"/>
              <a:defRPr/>
            </a:pPr>
            <a:endParaRPr lang="en-ZA" sz="2400" i="1" kern="0" dirty="0">
              <a:solidFill>
                <a:schemeClr val="tx2">
                  <a:lumMod val="7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914400"/>
            <a:ext cx="7924800" cy="4832092"/>
          </a:xfrm>
          <a:prstGeom prst="rect">
            <a:avLst/>
          </a:prstGeom>
        </p:spPr>
        <p:txBody>
          <a:bodyPr wrap="square">
            <a:spAutoFit/>
          </a:bodyPr>
          <a:lstStyle/>
          <a:p>
            <a:pPr algn="just"/>
            <a:r>
              <a:rPr lang="en-US" sz="2800" dirty="0" smtClean="0"/>
              <a:t>The court held further that the commissioner’s refusal to allow the employer to call witnesses was another fatal irregularity. </a:t>
            </a:r>
          </a:p>
          <a:p>
            <a:pPr algn="just"/>
            <a:endParaRPr lang="en-US" sz="2800" dirty="0"/>
          </a:p>
          <a:p>
            <a:pPr algn="just"/>
            <a:r>
              <a:rPr lang="en-US" sz="2800" dirty="0" smtClean="0"/>
              <a:t>The right to call witnesses is firmly entrenched in our law, and the denial of that right constituted a gross irregularity. That, too, had deprived the employer of a fair hearing.</a:t>
            </a:r>
          </a:p>
          <a:p>
            <a:pPr algn="just"/>
            <a:endParaRPr lang="en-US" sz="2800" dirty="0"/>
          </a:p>
          <a:p>
            <a:pPr algn="just"/>
            <a:r>
              <a:rPr lang="en-US" sz="2800" dirty="0" smtClean="0"/>
              <a:t>The award was set aside and remitted to the CCMA to be heard by another commissioner. </a:t>
            </a:r>
            <a:endParaRPr lang="en-US" sz="2800" dirty="0"/>
          </a:p>
        </p:txBody>
      </p:sp>
    </p:spTree>
    <p:extLst>
      <p:ext uri="{BB962C8B-B14F-4D97-AF65-F5344CB8AC3E}">
        <p14:creationId xmlns:p14="http://schemas.microsoft.com/office/powerpoint/2010/main" val="16876076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half" idx="2"/>
          </p:nvPr>
        </p:nvSpPr>
        <p:spPr>
          <a:xfrm>
            <a:off x="945715" y="152400"/>
            <a:ext cx="7162800" cy="685800"/>
          </a:xfrm>
        </p:spPr>
        <p:txBody>
          <a:bodyPr>
            <a:noAutofit/>
          </a:bodyPr>
          <a:lstStyle/>
          <a:p>
            <a:pPr algn="just"/>
            <a:r>
              <a:rPr lang="en-US" sz="2800" b="1" u="sng" dirty="0" smtClean="0">
                <a:latin typeface="Arial" pitchFamily="34" charset="0"/>
                <a:cs typeface="Arial" pitchFamily="34" charset="0"/>
              </a:rPr>
              <a:t>PLACE ENGINEERING AND NGOBO </a:t>
            </a:r>
            <a:endParaRPr lang="en-US" sz="2800" b="1" u="sng" dirty="0">
              <a:latin typeface="Arial" pitchFamily="34" charset="0"/>
              <a:cs typeface="Arial" pitchFamily="34" charset="0"/>
            </a:endParaRPr>
          </a:p>
        </p:txBody>
      </p:sp>
      <p:sp>
        <p:nvSpPr>
          <p:cNvPr id="3" name="Rectangle 2"/>
          <p:cNvSpPr/>
          <p:nvPr/>
        </p:nvSpPr>
        <p:spPr>
          <a:xfrm>
            <a:off x="457200" y="1066800"/>
            <a:ext cx="8153400" cy="5693866"/>
          </a:xfrm>
          <a:prstGeom prst="rect">
            <a:avLst/>
          </a:prstGeom>
        </p:spPr>
        <p:txBody>
          <a:bodyPr wrap="square">
            <a:spAutoFit/>
          </a:bodyPr>
          <a:lstStyle/>
          <a:p>
            <a:pPr algn="just"/>
            <a:r>
              <a:rPr lang="en-US" sz="2800" dirty="0" smtClean="0"/>
              <a:t>The employee was employed as chief operations engineer, subject to a six month probationary period which in turn provided that if the employee did not perform to the respondent’s satisfaction, the appointment could be “reviewed”.    </a:t>
            </a:r>
          </a:p>
          <a:p>
            <a:pPr algn="just"/>
            <a:endParaRPr lang="en-US" sz="2800" dirty="0"/>
          </a:p>
          <a:p>
            <a:pPr algn="just"/>
            <a:r>
              <a:rPr lang="en-US" sz="2800" dirty="0" smtClean="0"/>
              <a:t>After three performance evaluations, it was established that the employee had failed to reach his monthly targets. The employee was set a fresh target, which he failed to meet. He was dismissed. </a:t>
            </a:r>
          </a:p>
          <a:p>
            <a:pPr algn="just"/>
            <a:endParaRPr lang="en-US" sz="2800" dirty="0"/>
          </a:p>
          <a:p>
            <a:pPr algn="just"/>
            <a:r>
              <a:rPr lang="en-US" sz="2800" dirty="0" smtClean="0"/>
              <a:t>The commissioner found the dismissal substantively and procedurally unfair. </a:t>
            </a:r>
            <a:endParaRPr lang="en-US" sz="2400" dirty="0" smtClean="0"/>
          </a:p>
        </p:txBody>
      </p:sp>
    </p:spTree>
    <p:extLst>
      <p:ext uri="{BB962C8B-B14F-4D97-AF65-F5344CB8AC3E}">
        <p14:creationId xmlns:p14="http://schemas.microsoft.com/office/powerpoint/2010/main" val="16628433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533400"/>
            <a:ext cx="8305800" cy="6124754"/>
          </a:xfrm>
          <a:prstGeom prst="rect">
            <a:avLst/>
          </a:prstGeom>
        </p:spPr>
        <p:txBody>
          <a:bodyPr wrap="square">
            <a:spAutoFit/>
          </a:bodyPr>
          <a:lstStyle/>
          <a:p>
            <a:pPr algn="just"/>
            <a:r>
              <a:rPr lang="en-US" sz="2800" dirty="0" smtClean="0"/>
              <a:t>The LC found the dismissal only substantively unfair, and halved the compensation awarded.</a:t>
            </a:r>
          </a:p>
          <a:p>
            <a:pPr algn="just"/>
            <a:endParaRPr lang="en-US" sz="2800" dirty="0"/>
          </a:p>
          <a:p>
            <a:pPr algn="just"/>
            <a:r>
              <a:rPr lang="en-US" sz="2800" b="1" dirty="0" smtClean="0"/>
              <a:t>LAC FINDING: </a:t>
            </a:r>
            <a:r>
              <a:rPr lang="en-US" sz="2800" dirty="0" smtClean="0"/>
              <a:t>The court noted while the employee had set targets for himself, these had been overtaken by fresh targets set by the employer.  </a:t>
            </a:r>
          </a:p>
          <a:p>
            <a:pPr algn="just"/>
            <a:endParaRPr lang="en-US" sz="2800" dirty="0"/>
          </a:p>
          <a:p>
            <a:pPr algn="just"/>
            <a:r>
              <a:rPr lang="en-US" sz="2800" dirty="0" smtClean="0"/>
              <a:t>The employee’s performance had been hampered by poor administration and lack of support. </a:t>
            </a:r>
          </a:p>
          <a:p>
            <a:pPr algn="just"/>
            <a:endParaRPr lang="en-US" sz="2800" dirty="0"/>
          </a:p>
          <a:p>
            <a:pPr algn="just"/>
            <a:r>
              <a:rPr lang="en-US" sz="2800" dirty="0" smtClean="0"/>
              <a:t>The court noted that before dismissing probationary employees, employers are required to offer guidance and consult the employee.   </a:t>
            </a:r>
            <a:endParaRPr lang="en-US" sz="2800" dirty="0"/>
          </a:p>
        </p:txBody>
      </p:sp>
    </p:spTree>
    <p:extLst>
      <p:ext uri="{BB962C8B-B14F-4D97-AF65-F5344CB8AC3E}">
        <p14:creationId xmlns:p14="http://schemas.microsoft.com/office/powerpoint/2010/main" val="36141341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293369"/>
            <a:ext cx="8229600" cy="6124754"/>
          </a:xfrm>
          <a:prstGeom prst="rect">
            <a:avLst/>
          </a:prstGeom>
        </p:spPr>
        <p:txBody>
          <a:bodyPr wrap="square">
            <a:spAutoFit/>
          </a:bodyPr>
          <a:lstStyle/>
          <a:p>
            <a:pPr algn="just"/>
            <a:r>
              <a:rPr lang="en-US" sz="2800" dirty="0" smtClean="0"/>
              <a:t>The court held further that although senior employees are expected to assess for themselves whether they are performing according to the required standard, this does not absolve the employer of the duty to provide the resources required for meeting that standard.</a:t>
            </a:r>
          </a:p>
          <a:p>
            <a:pPr algn="just"/>
            <a:endParaRPr lang="en-US" sz="2800" dirty="0"/>
          </a:p>
          <a:p>
            <a:pPr algn="just"/>
            <a:r>
              <a:rPr lang="en-US" sz="2800" dirty="0" smtClean="0"/>
              <a:t>That probationary employees may be dismissed for less compelling reasons than “tenured” employees does not mean that the employer need not prove that the dismissal was for a fair reason.</a:t>
            </a:r>
          </a:p>
          <a:p>
            <a:pPr algn="just"/>
            <a:endParaRPr lang="en-US" sz="2800" dirty="0"/>
          </a:p>
          <a:p>
            <a:pPr algn="just"/>
            <a:r>
              <a:rPr lang="en-US" sz="2800" dirty="0" smtClean="0"/>
              <a:t>The LAC upheld the LC decision.</a:t>
            </a:r>
          </a:p>
          <a:p>
            <a:endParaRPr lang="en-US" sz="2800" dirty="0"/>
          </a:p>
        </p:txBody>
      </p:sp>
    </p:spTree>
    <p:extLst>
      <p:ext uri="{BB962C8B-B14F-4D97-AF65-F5344CB8AC3E}">
        <p14:creationId xmlns:p14="http://schemas.microsoft.com/office/powerpoint/2010/main" val="18116070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5809" y="228600"/>
            <a:ext cx="8075432" cy="838200"/>
          </a:xfrm>
        </p:spPr>
        <p:txBody>
          <a:bodyPr>
            <a:normAutofit/>
          </a:bodyPr>
          <a:lstStyle/>
          <a:p>
            <a:pPr algn="l"/>
            <a:r>
              <a:rPr lang="en-US" sz="2800" b="1" u="sng" dirty="0" smtClean="0">
                <a:solidFill>
                  <a:schemeClr val="tx1">
                    <a:lumMod val="95000"/>
                    <a:lumOff val="5000"/>
                  </a:schemeClr>
                </a:solidFill>
                <a:latin typeface="Arial" pitchFamily="34" charset="0"/>
                <a:cs typeface="Arial" pitchFamily="34" charset="0"/>
              </a:rPr>
              <a:t>WESTERN CAPE EDUCATION DEPT</a:t>
            </a:r>
            <a:endParaRPr lang="en-US" sz="2800" u="sng" dirty="0">
              <a:solidFill>
                <a:schemeClr val="tx1">
                  <a:lumMod val="95000"/>
                  <a:lumOff val="5000"/>
                </a:schemeClr>
              </a:solidFill>
              <a:latin typeface="Arial" pitchFamily="34" charset="0"/>
              <a:cs typeface="Arial" pitchFamily="34" charset="0"/>
            </a:endParaRPr>
          </a:p>
        </p:txBody>
      </p:sp>
      <p:sp>
        <p:nvSpPr>
          <p:cNvPr id="5" name="Rectangle 4"/>
          <p:cNvSpPr/>
          <p:nvPr/>
        </p:nvSpPr>
        <p:spPr>
          <a:xfrm>
            <a:off x="434200" y="1225689"/>
            <a:ext cx="7947800" cy="6063198"/>
          </a:xfrm>
          <a:prstGeom prst="rect">
            <a:avLst/>
          </a:prstGeom>
        </p:spPr>
        <p:txBody>
          <a:bodyPr wrap="square">
            <a:spAutoFit/>
          </a:bodyPr>
          <a:lstStyle/>
          <a:p>
            <a:pPr algn="just"/>
            <a:r>
              <a:rPr lang="en-US" sz="2800" dirty="0" smtClean="0"/>
              <a:t>After suffering a heart attack, the employee was diagnosed with post-traumatic stress disorder. After being hospitalized he applied for early retirement.</a:t>
            </a:r>
          </a:p>
          <a:p>
            <a:pPr algn="just"/>
            <a:endParaRPr lang="en-US" sz="2800" dirty="0"/>
          </a:p>
          <a:p>
            <a:pPr algn="just"/>
            <a:r>
              <a:rPr lang="en-US" sz="2800" dirty="0" smtClean="0"/>
              <a:t>Sometime later he was informed that, no medical certificates had submitted and he was required to report for duty or face dismissal.  </a:t>
            </a:r>
          </a:p>
          <a:p>
            <a:pPr algn="just"/>
            <a:endParaRPr lang="en-US" sz="2800" dirty="0" smtClean="0"/>
          </a:p>
          <a:p>
            <a:pPr algn="just"/>
            <a:r>
              <a:rPr lang="en-US" sz="2800" dirty="0" smtClean="0"/>
              <a:t>Months later, the employee was informed that his application for medical boarding had not been processed because the application for had not been signed by two witnesses</a:t>
            </a:r>
            <a:r>
              <a:rPr lang="en-US" sz="2400" dirty="0" smtClean="0"/>
              <a:t>.</a:t>
            </a:r>
            <a:endParaRPr lang="en-US" sz="2400" dirty="0"/>
          </a:p>
          <a:p>
            <a:pPr algn="just"/>
            <a:endParaRPr lang="en-US" sz="2400" i="1" dirty="0"/>
          </a:p>
        </p:txBody>
      </p:sp>
    </p:spTree>
    <p:extLst>
      <p:ext uri="{BB962C8B-B14F-4D97-AF65-F5344CB8AC3E}">
        <p14:creationId xmlns:p14="http://schemas.microsoft.com/office/powerpoint/2010/main" val="41557161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87907" y="228600"/>
            <a:ext cx="7894093" cy="6555641"/>
          </a:xfrm>
          <a:prstGeom prst="rect">
            <a:avLst/>
          </a:prstGeom>
        </p:spPr>
        <p:txBody>
          <a:bodyPr wrap="square">
            <a:spAutoFit/>
          </a:bodyPr>
          <a:lstStyle/>
          <a:p>
            <a:pPr algn="just"/>
            <a:r>
              <a:rPr lang="en-US" sz="2800" dirty="0" smtClean="0"/>
              <a:t>The employee was then informed</a:t>
            </a:r>
            <a:r>
              <a:rPr lang="en-US" sz="2800" dirty="0"/>
              <a:t> </a:t>
            </a:r>
            <a:r>
              <a:rPr lang="en-US" sz="2800" dirty="0" smtClean="0"/>
              <a:t>that he would be granted unpaid leave, and that the amounts paid to him whilst on sick leave, over R700 000, would be recovered from his pay. </a:t>
            </a:r>
          </a:p>
          <a:p>
            <a:pPr algn="just"/>
            <a:endParaRPr lang="en-US" sz="2800" dirty="0"/>
          </a:p>
          <a:p>
            <a:pPr algn="just"/>
            <a:r>
              <a:rPr lang="en-US" sz="2800" dirty="0" smtClean="0"/>
              <a:t>The employee filed a grievance but the respondent continued to deduct an amount of R12 000 per month for two successive months. The employee resigned, claiming a constructive dismissal. </a:t>
            </a:r>
          </a:p>
          <a:p>
            <a:pPr algn="just"/>
            <a:endParaRPr lang="en-US" sz="2800" dirty="0"/>
          </a:p>
          <a:p>
            <a:pPr algn="just"/>
            <a:r>
              <a:rPr lang="en-US" sz="2800" b="1" dirty="0" smtClean="0"/>
              <a:t>BC FINDING</a:t>
            </a:r>
            <a:r>
              <a:rPr lang="en-US" sz="2800" dirty="0" smtClean="0"/>
              <a:t>: The bargaining council arbitrator agreed and ordered the employer to reinstate the employee.</a:t>
            </a:r>
          </a:p>
          <a:p>
            <a:pPr algn="just"/>
            <a:endParaRPr lang="en-US" sz="2800" dirty="0" smtClean="0"/>
          </a:p>
        </p:txBody>
      </p:sp>
    </p:spTree>
    <p:extLst>
      <p:ext uri="{BB962C8B-B14F-4D97-AF65-F5344CB8AC3E}">
        <p14:creationId xmlns:p14="http://schemas.microsoft.com/office/powerpoint/2010/main" val="41096490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308725"/>
            <a:ext cx="8001000" cy="7417415"/>
          </a:xfrm>
          <a:prstGeom prst="rect">
            <a:avLst/>
          </a:prstGeom>
        </p:spPr>
        <p:txBody>
          <a:bodyPr wrap="square">
            <a:spAutoFit/>
          </a:bodyPr>
          <a:lstStyle/>
          <a:p>
            <a:pPr algn="just"/>
            <a:r>
              <a:rPr lang="en-US" sz="2800" b="1" dirty="0"/>
              <a:t>LC FINDING</a:t>
            </a:r>
            <a:r>
              <a:rPr lang="en-US" sz="2800" dirty="0"/>
              <a:t>: The Labour Court dismissed </a:t>
            </a:r>
            <a:r>
              <a:rPr lang="en-US" sz="2800" dirty="0" smtClean="0"/>
              <a:t>the review </a:t>
            </a:r>
            <a:r>
              <a:rPr lang="en-US" sz="2800" dirty="0"/>
              <a:t>application and ruled, that although it might seem unusual in a constructive dismissal matter, reinstatement was the appropriate remedy.</a:t>
            </a:r>
          </a:p>
          <a:p>
            <a:pPr algn="just"/>
            <a:endParaRPr lang="en-US" sz="2800" b="1" dirty="0" smtClean="0"/>
          </a:p>
          <a:p>
            <a:pPr algn="just"/>
            <a:r>
              <a:rPr lang="en-US" sz="2800" dirty="0" smtClean="0"/>
              <a:t>The Court held that the onus rested on the employee to prove that the employment relationship was indeed intolerable. The factors listed by the employee in support of his claim were largely unchallenged.</a:t>
            </a:r>
          </a:p>
          <a:p>
            <a:pPr algn="just"/>
            <a:r>
              <a:rPr lang="en-US" sz="2800" dirty="0" smtClean="0"/>
              <a:t>.</a:t>
            </a:r>
            <a:endParaRPr lang="en-US" sz="2800" dirty="0"/>
          </a:p>
          <a:p>
            <a:pPr algn="just"/>
            <a:r>
              <a:rPr lang="en-US" sz="2800" dirty="0" smtClean="0"/>
              <a:t>The facts indicated that the employer’s senior employees had rendered the relationship intolerable.</a:t>
            </a:r>
            <a:endParaRPr lang="en-US" sz="2800" dirty="0"/>
          </a:p>
          <a:p>
            <a:pPr algn="just"/>
            <a:r>
              <a:rPr lang="en-US" sz="2800" dirty="0"/>
              <a:t>. . . .</a:t>
            </a:r>
          </a:p>
          <a:p>
            <a:pPr algn="just"/>
            <a:endParaRPr lang="en-US" sz="2800" dirty="0"/>
          </a:p>
        </p:txBody>
      </p:sp>
    </p:spTree>
    <p:extLst>
      <p:ext uri="{BB962C8B-B14F-4D97-AF65-F5344CB8AC3E}">
        <p14:creationId xmlns:p14="http://schemas.microsoft.com/office/powerpoint/2010/main" val="14807864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381000"/>
            <a:ext cx="8077200" cy="6124754"/>
          </a:xfrm>
          <a:prstGeom prst="rect">
            <a:avLst/>
          </a:prstGeom>
        </p:spPr>
        <p:txBody>
          <a:bodyPr wrap="square">
            <a:spAutoFit/>
          </a:bodyPr>
          <a:lstStyle/>
          <a:p>
            <a:pPr algn="just"/>
            <a:r>
              <a:rPr lang="en-ZA" sz="2800" dirty="0" smtClean="0"/>
              <a:t>The only reason why the employee had resigned was that the employer had frustrated his attempts to process his early retirement application. </a:t>
            </a:r>
          </a:p>
          <a:p>
            <a:pPr algn="just"/>
            <a:endParaRPr lang="en-ZA" sz="2800" dirty="0"/>
          </a:p>
          <a:p>
            <a:pPr algn="just"/>
            <a:r>
              <a:rPr lang="en-ZA" sz="2800" dirty="0" smtClean="0"/>
              <a:t>This was aggravated by the employer’s insistence that the employee repay a huge amount.  </a:t>
            </a:r>
          </a:p>
          <a:p>
            <a:pPr algn="just"/>
            <a:endParaRPr lang="en-ZA" sz="2800" dirty="0"/>
          </a:p>
          <a:p>
            <a:pPr algn="just"/>
            <a:r>
              <a:rPr lang="en-ZA" sz="2800" dirty="0" smtClean="0"/>
              <a:t>To top it all off the employer ignored the employees' fragile and vulnerable mental state.</a:t>
            </a:r>
          </a:p>
          <a:p>
            <a:pPr algn="just"/>
            <a:endParaRPr lang="en-ZA" sz="2800" dirty="0"/>
          </a:p>
          <a:p>
            <a:pPr algn="just"/>
            <a:r>
              <a:rPr lang="en-ZA" sz="2800" dirty="0" smtClean="0"/>
              <a:t>If an employee claiming constructive dismissal can prove that the circumstances that gave rise to his resignation have changed for the better, reinstatement remains a viable remedy.  </a:t>
            </a:r>
            <a:endParaRPr lang="en-US" sz="2400" dirty="0"/>
          </a:p>
        </p:txBody>
      </p:sp>
    </p:spTree>
    <p:extLst>
      <p:ext uri="{BB962C8B-B14F-4D97-AF65-F5344CB8AC3E}">
        <p14:creationId xmlns:p14="http://schemas.microsoft.com/office/powerpoint/2010/main" val="16135598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2"/>
          </p:nvPr>
        </p:nvSpPr>
        <p:spPr>
          <a:xfrm>
            <a:off x="2590800" y="2362200"/>
            <a:ext cx="3974592" cy="914400"/>
          </a:xfrm>
        </p:spPr>
        <p:txBody>
          <a:bodyPr>
            <a:normAutofit/>
          </a:bodyPr>
          <a:lstStyle/>
          <a:p>
            <a:pPr algn="ctr"/>
            <a:r>
              <a:rPr lang="en-US" sz="5400" b="1" i="1" u="sng" dirty="0" smtClean="0">
                <a:effectLst>
                  <a:outerShdw blurRad="38100" dist="38100" dir="2700000" algn="tl">
                    <a:srgbClr val="000000">
                      <a:alpha val="43137"/>
                    </a:srgbClr>
                  </a:outerShdw>
                </a:effectLst>
                <a:latin typeface="Arial" pitchFamily="34" charset="0"/>
                <a:cs typeface="Arial" pitchFamily="34" charset="0"/>
              </a:rPr>
              <a:t>Thank </a:t>
            </a:r>
            <a:r>
              <a:rPr lang="en-US" sz="5400" b="1" i="1" u="sng" dirty="0">
                <a:effectLst>
                  <a:outerShdw blurRad="38100" dist="38100" dir="2700000" algn="tl">
                    <a:srgbClr val="000000">
                      <a:alpha val="43137"/>
                    </a:srgbClr>
                  </a:outerShdw>
                </a:effectLst>
                <a:latin typeface="Arial" pitchFamily="34" charset="0"/>
                <a:cs typeface="Arial" pitchFamily="34" charset="0"/>
              </a:rPr>
              <a:t>Y</a:t>
            </a:r>
            <a:r>
              <a:rPr lang="en-US" sz="5400" b="1" i="1" u="sng" dirty="0" smtClean="0">
                <a:effectLst>
                  <a:outerShdw blurRad="38100" dist="38100" dir="2700000" algn="tl">
                    <a:srgbClr val="000000">
                      <a:alpha val="43137"/>
                    </a:srgbClr>
                  </a:outerShdw>
                </a:effectLst>
                <a:latin typeface="Arial" pitchFamily="34" charset="0"/>
                <a:cs typeface="Arial" pitchFamily="34" charset="0"/>
              </a:rPr>
              <a:t>ou</a:t>
            </a:r>
            <a:endParaRPr lang="en-US" sz="5400" b="1" i="1" u="sng" dirty="0">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18976036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09600" y="304800"/>
            <a:ext cx="7924800" cy="5878532"/>
          </a:xfrm>
          <a:prstGeom prst="rect">
            <a:avLst/>
          </a:prstGeom>
        </p:spPr>
        <p:txBody>
          <a:bodyPr wrap="square">
            <a:spAutoFit/>
          </a:bodyPr>
          <a:lstStyle/>
          <a:p>
            <a:pPr algn="just">
              <a:spcBef>
                <a:spcPts val="0"/>
              </a:spcBef>
              <a:spcAft>
                <a:spcPts val="2400"/>
              </a:spcAft>
              <a:buClr>
                <a:schemeClr val="tx2">
                  <a:lumMod val="75000"/>
                </a:schemeClr>
              </a:buClr>
              <a:defRPr/>
            </a:pPr>
            <a:r>
              <a:rPr lang="en-US" sz="2800" dirty="0" smtClean="0"/>
              <a:t>NUMSA referred a dispute to the CCMA in terms of section 22(1) of the LRA.</a:t>
            </a:r>
            <a:endParaRPr lang="en-US" sz="2800" dirty="0"/>
          </a:p>
          <a:p>
            <a:pPr algn="just">
              <a:spcBef>
                <a:spcPts val="0"/>
              </a:spcBef>
              <a:spcAft>
                <a:spcPts val="2400"/>
              </a:spcAft>
              <a:buClr>
                <a:schemeClr val="tx2">
                  <a:lumMod val="75000"/>
                </a:schemeClr>
              </a:buClr>
              <a:defRPr/>
            </a:pPr>
            <a:r>
              <a:rPr lang="en-US" sz="2800" b="1" u="sng" dirty="0"/>
              <a:t>CCMA finding</a:t>
            </a:r>
            <a:r>
              <a:rPr lang="en-US" sz="2800" b="1" dirty="0"/>
              <a:t>:</a:t>
            </a:r>
            <a:r>
              <a:rPr lang="en-US" sz="2800" i="1" dirty="0"/>
              <a:t> </a:t>
            </a:r>
            <a:r>
              <a:rPr lang="en-US" sz="2800" dirty="0"/>
              <a:t>T</a:t>
            </a:r>
            <a:r>
              <a:rPr lang="en-US" sz="2800" dirty="0" smtClean="0"/>
              <a:t>he commissioner ruled that the CCMA did have jurisdiction to conciliate the dispute. He also referred to NUM obo </a:t>
            </a:r>
            <a:r>
              <a:rPr lang="en-US" sz="2800" dirty="0" err="1" smtClean="0"/>
              <a:t>Mabote</a:t>
            </a:r>
            <a:r>
              <a:rPr lang="en-US" sz="2800" dirty="0" smtClean="0"/>
              <a:t> v CCMA that a registered trade union may represent its members at the CCMA irrespective of the scope of the union.   </a:t>
            </a:r>
            <a:endParaRPr lang="en-US" sz="2800" i="1" kern="0" dirty="0">
              <a:solidFill>
                <a:schemeClr val="tx2">
                  <a:lumMod val="75000"/>
                </a:schemeClr>
              </a:solidFill>
            </a:endParaRPr>
          </a:p>
          <a:p>
            <a:pPr algn="just">
              <a:spcBef>
                <a:spcPts val="0"/>
              </a:spcBef>
              <a:spcAft>
                <a:spcPts val="2400"/>
              </a:spcAft>
              <a:buClr>
                <a:schemeClr val="folHlink"/>
              </a:buClr>
              <a:defRPr/>
            </a:pPr>
            <a:r>
              <a:rPr lang="en-US" sz="2800" b="1" u="sng" kern="0" dirty="0"/>
              <a:t>LC finding</a:t>
            </a:r>
            <a:r>
              <a:rPr lang="en-US" sz="2800" b="1" u="sng" kern="0" dirty="0">
                <a:solidFill>
                  <a:schemeClr val="tx2">
                    <a:lumMod val="75000"/>
                  </a:schemeClr>
                </a:solidFill>
              </a:rPr>
              <a:t>:</a:t>
            </a:r>
            <a:r>
              <a:rPr lang="en-US" sz="2800" b="1" kern="0" dirty="0">
                <a:solidFill>
                  <a:schemeClr val="tx2">
                    <a:lumMod val="75000"/>
                  </a:schemeClr>
                </a:solidFill>
              </a:rPr>
              <a:t> </a:t>
            </a:r>
            <a:r>
              <a:rPr lang="en-US" sz="2800" dirty="0" smtClean="0"/>
              <a:t>The jurisdictional ruling of the CCMA stands. In terms of the ruling the CCMA had jurisdiction and NUMSA had locus </a:t>
            </a:r>
            <a:r>
              <a:rPr lang="en-US" sz="2800" dirty="0" err="1" smtClean="0"/>
              <a:t>standi</a:t>
            </a:r>
            <a:r>
              <a:rPr lang="en-US" sz="2800" dirty="0" smtClean="0"/>
              <a:t> to refer organizational rights dispute to the CCMA.</a:t>
            </a:r>
            <a:endParaRPr lang="en-US" sz="2800" i="1" kern="0" dirty="0">
              <a:solidFill>
                <a:schemeClr val="tx2">
                  <a:lumMod val="75000"/>
                </a:schemeClr>
              </a:solidFill>
            </a:endParaRPr>
          </a:p>
        </p:txBody>
      </p:sp>
    </p:spTree>
    <p:extLst>
      <p:ext uri="{BB962C8B-B14F-4D97-AF65-F5344CB8AC3E}">
        <p14:creationId xmlns:p14="http://schemas.microsoft.com/office/powerpoint/2010/main" val="22249550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990600"/>
            <a:ext cx="8077200" cy="5262979"/>
          </a:xfrm>
          <a:prstGeom prst="rect">
            <a:avLst/>
          </a:prstGeom>
        </p:spPr>
        <p:txBody>
          <a:bodyPr wrap="square">
            <a:spAutoFit/>
          </a:bodyPr>
          <a:lstStyle/>
          <a:p>
            <a:pPr algn="just">
              <a:spcBef>
                <a:spcPts val="0"/>
              </a:spcBef>
              <a:spcAft>
                <a:spcPts val="2400"/>
              </a:spcAft>
              <a:buClr>
                <a:schemeClr val="tx2">
                  <a:lumMod val="75000"/>
                </a:schemeClr>
              </a:buClr>
              <a:defRPr/>
            </a:pPr>
            <a:r>
              <a:rPr lang="en-US" sz="2800" b="1" u="sng" kern="0" dirty="0" smtClean="0">
                <a:solidFill>
                  <a:schemeClr val="tx2">
                    <a:lumMod val="75000"/>
                  </a:schemeClr>
                </a:solidFill>
              </a:rPr>
              <a:t>LC </a:t>
            </a:r>
            <a:r>
              <a:rPr lang="en-US" sz="2800" b="1" u="sng" kern="0" dirty="0">
                <a:solidFill>
                  <a:schemeClr val="tx2">
                    <a:lumMod val="75000"/>
                  </a:schemeClr>
                </a:solidFill>
              </a:rPr>
              <a:t>reasons/basis:</a:t>
            </a:r>
            <a:r>
              <a:rPr lang="en-US" sz="2800" b="1" kern="0" dirty="0">
                <a:solidFill>
                  <a:schemeClr val="tx2">
                    <a:lumMod val="75000"/>
                  </a:schemeClr>
                </a:solidFill>
              </a:rPr>
              <a:t> </a:t>
            </a:r>
            <a:r>
              <a:rPr lang="en-US" sz="2800" dirty="0"/>
              <a:t>The </a:t>
            </a:r>
            <a:r>
              <a:rPr lang="en-US" sz="2800" dirty="0" smtClean="0"/>
              <a:t>commissioners ruling in this case is not unlawful. Neither is his issuing of the certificate stating that the dispute remains unresolved. </a:t>
            </a:r>
          </a:p>
          <a:p>
            <a:pPr algn="just">
              <a:spcBef>
                <a:spcPts val="0"/>
              </a:spcBef>
              <a:spcAft>
                <a:spcPts val="2400"/>
              </a:spcAft>
              <a:buClr>
                <a:schemeClr val="tx2">
                  <a:lumMod val="75000"/>
                </a:schemeClr>
              </a:buClr>
              <a:defRPr/>
            </a:pPr>
            <a:r>
              <a:rPr lang="en-US" sz="2800" dirty="0" smtClean="0"/>
              <a:t>Neither is the consequent action of the union to embark on strike action in terms of section 64 of LRA.</a:t>
            </a:r>
          </a:p>
          <a:p>
            <a:pPr algn="just">
              <a:spcBef>
                <a:spcPts val="0"/>
              </a:spcBef>
              <a:spcAft>
                <a:spcPts val="2400"/>
              </a:spcAft>
              <a:buClr>
                <a:schemeClr val="tx2">
                  <a:lumMod val="75000"/>
                </a:schemeClr>
              </a:buClr>
              <a:defRPr/>
            </a:pPr>
            <a:r>
              <a:rPr lang="en-US" sz="2800" dirty="0" smtClean="0"/>
              <a:t>The application to declare the strike unprotected is dismissed.</a:t>
            </a:r>
          </a:p>
          <a:p>
            <a:pPr algn="just">
              <a:spcBef>
                <a:spcPts val="0"/>
              </a:spcBef>
              <a:spcAft>
                <a:spcPts val="2400"/>
              </a:spcAft>
              <a:buClr>
                <a:schemeClr val="tx2">
                  <a:lumMod val="75000"/>
                </a:schemeClr>
              </a:buClr>
              <a:defRPr/>
            </a:pPr>
            <a:endParaRPr lang="en-US" sz="2400" i="1" kern="0" dirty="0">
              <a:solidFill>
                <a:srgbClr val="FF0000"/>
              </a:solidFill>
            </a:endParaRPr>
          </a:p>
        </p:txBody>
      </p:sp>
    </p:spTree>
    <p:extLst>
      <p:ext uri="{BB962C8B-B14F-4D97-AF65-F5344CB8AC3E}">
        <p14:creationId xmlns:p14="http://schemas.microsoft.com/office/powerpoint/2010/main" val="39708622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075432" cy="914400"/>
          </a:xfrm>
        </p:spPr>
        <p:txBody>
          <a:bodyPr>
            <a:normAutofit/>
          </a:bodyPr>
          <a:lstStyle/>
          <a:p>
            <a:pPr algn="ctr" eaLnBrk="1" hangingPunct="1">
              <a:defRPr/>
            </a:pPr>
            <a:r>
              <a:rPr lang="en-US" sz="2400" b="1" dirty="0" smtClean="0">
                <a:solidFill>
                  <a:schemeClr val="tx1">
                    <a:lumMod val="95000"/>
                    <a:lumOff val="5000"/>
                  </a:schemeClr>
                </a:solidFill>
                <a:effectLst>
                  <a:outerShdw blurRad="38100" dist="38100" dir="2700000" algn="tl">
                    <a:srgbClr val="000000">
                      <a:alpha val="43137"/>
                    </a:srgbClr>
                  </a:outerShdw>
                </a:effectLst>
                <a:latin typeface="Arial" pitchFamily="34" charset="0"/>
                <a:cs typeface="Arial" pitchFamily="34" charset="0"/>
              </a:rPr>
              <a:t>MAKING A SETTLEMENT AGREEMENT AND ORDER OF COURT: BIFAWU AND ZURICH</a:t>
            </a:r>
            <a:endParaRPr lang="en-ZA" sz="2400" b="1" dirty="0">
              <a:solidFill>
                <a:schemeClr val="tx1">
                  <a:lumMod val="95000"/>
                  <a:lumOff val="5000"/>
                </a:schemeClr>
              </a:solidFill>
              <a:effectLst/>
              <a:latin typeface="Arial" pitchFamily="34" charset="0"/>
              <a:cs typeface="Arial" pitchFamily="34" charset="0"/>
            </a:endParaRPr>
          </a:p>
        </p:txBody>
      </p:sp>
      <p:sp>
        <p:nvSpPr>
          <p:cNvPr id="4" name="Content Placeholder 2"/>
          <p:cNvSpPr txBox="1">
            <a:spLocks/>
          </p:cNvSpPr>
          <p:nvPr/>
        </p:nvSpPr>
        <p:spPr bwMode="auto">
          <a:xfrm>
            <a:off x="762000" y="1062625"/>
            <a:ext cx="7924800" cy="5642975"/>
          </a:xfrm>
          <a:prstGeom prst="rect">
            <a:avLst/>
          </a:prstGeom>
          <a:noFill/>
          <a:ln w="9525">
            <a:noFill/>
            <a:miter lim="800000"/>
            <a:headEnd/>
            <a:tailEnd/>
          </a:ln>
          <a:effectLst/>
        </p:spPr>
        <p:txBody>
          <a:bodyPr lIns="92075" tIns="46038" rIns="92075" bIns="46038"/>
          <a:lstStyle/>
          <a:p>
            <a:pPr algn="just">
              <a:spcBef>
                <a:spcPts val="0"/>
              </a:spcBef>
              <a:spcAft>
                <a:spcPts val="2400"/>
              </a:spcAft>
              <a:buClr>
                <a:schemeClr val="tx2">
                  <a:lumMod val="75000"/>
                </a:schemeClr>
              </a:buClr>
              <a:defRPr/>
            </a:pPr>
            <a:r>
              <a:rPr lang="en-US" sz="2800" dirty="0" smtClean="0"/>
              <a:t>In terms of the settlement agreement the parties agreed to meet on 30 November 2011 to discuss and finalize employment contracts in accordance with Section 197. The respondent contemplated the transfer of all employees. </a:t>
            </a:r>
          </a:p>
          <a:p>
            <a:pPr algn="just">
              <a:spcBef>
                <a:spcPts val="0"/>
              </a:spcBef>
              <a:spcAft>
                <a:spcPts val="2400"/>
              </a:spcAft>
              <a:buClr>
                <a:schemeClr val="tx2">
                  <a:lumMod val="75000"/>
                </a:schemeClr>
              </a:buClr>
              <a:defRPr/>
            </a:pPr>
            <a:r>
              <a:rPr lang="en-US" sz="2800" dirty="0" smtClean="0"/>
              <a:t>The applicant contended the respondent was obliged to engage it in consultation in terms of section 197(6)(a) and (b) of the LRA</a:t>
            </a:r>
          </a:p>
          <a:p>
            <a:pPr algn="just">
              <a:spcBef>
                <a:spcPts val="0"/>
              </a:spcBef>
              <a:spcAft>
                <a:spcPts val="2400"/>
              </a:spcAft>
              <a:buClr>
                <a:schemeClr val="tx2">
                  <a:lumMod val="75000"/>
                </a:schemeClr>
              </a:buClr>
              <a:defRPr/>
            </a:pPr>
            <a:r>
              <a:rPr lang="en-US" sz="2800" dirty="0"/>
              <a:t>During the same meeting parties would consult on </a:t>
            </a:r>
            <a:r>
              <a:rPr lang="en-US" sz="2800" dirty="0" smtClean="0"/>
              <a:t>matters </a:t>
            </a:r>
            <a:r>
              <a:rPr lang="en-US" sz="2800" dirty="0"/>
              <a:t>in relation to new contracts, old </a:t>
            </a:r>
            <a:r>
              <a:rPr lang="en-US" sz="2800" dirty="0" smtClean="0"/>
              <a:t>contracts and service </a:t>
            </a:r>
            <a:r>
              <a:rPr lang="en-US" sz="2800" dirty="0"/>
              <a:t>level </a:t>
            </a:r>
            <a:r>
              <a:rPr lang="en-US" sz="2800" dirty="0" smtClean="0"/>
              <a:t>agreement. </a:t>
            </a:r>
            <a:endParaRPr lang="en-US" sz="2800" dirty="0"/>
          </a:p>
          <a:p>
            <a:pPr algn="just">
              <a:spcBef>
                <a:spcPts val="0"/>
              </a:spcBef>
              <a:spcAft>
                <a:spcPts val="2400"/>
              </a:spcAft>
              <a:buClr>
                <a:schemeClr val="tx2">
                  <a:lumMod val="75000"/>
                </a:schemeClr>
              </a:buClr>
              <a:defRPr/>
            </a:pPr>
            <a:endParaRPr lang="en-US" sz="2800" dirty="0" smtClean="0"/>
          </a:p>
          <a:p>
            <a:pPr marL="514350" indent="-514350">
              <a:spcBef>
                <a:spcPts val="0"/>
              </a:spcBef>
              <a:spcAft>
                <a:spcPts val="2400"/>
              </a:spcAft>
              <a:buClr>
                <a:schemeClr val="folHlink"/>
              </a:buClr>
              <a:buFont typeface="+mj-lt"/>
              <a:buAutoNum type="arabicPeriod"/>
              <a:defRPr/>
            </a:pPr>
            <a:endParaRPr lang="en-ZA" sz="2400" i="1" kern="0" dirty="0">
              <a:solidFill>
                <a:schemeClr val="tx2">
                  <a:lumMod val="75000"/>
                </a:schemeClr>
              </a:solidFill>
              <a:latin typeface="+mn-lt"/>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09600" y="152400"/>
            <a:ext cx="8099122" cy="6063198"/>
          </a:xfrm>
          <a:prstGeom prst="rect">
            <a:avLst/>
          </a:prstGeom>
        </p:spPr>
        <p:txBody>
          <a:bodyPr wrap="square">
            <a:spAutoFit/>
          </a:bodyPr>
          <a:lstStyle/>
          <a:p>
            <a:endParaRPr lang="en-US" sz="2800" b="1" dirty="0" smtClean="0"/>
          </a:p>
          <a:p>
            <a:r>
              <a:rPr lang="en-US" sz="2800" b="1" dirty="0" smtClean="0"/>
              <a:t>LC </a:t>
            </a:r>
            <a:r>
              <a:rPr lang="en-US" sz="2800" b="1" dirty="0" smtClean="0"/>
              <a:t>FINDING</a:t>
            </a:r>
            <a:r>
              <a:rPr lang="en-US" sz="2800" dirty="0" smtClean="0"/>
              <a:t>: The LC noted that the settlement agreement concluded under the auspices of the CCMA clearly amounted to an agreement creating rights for the applicant greater than that provided for under section 197 of LRA. </a:t>
            </a:r>
          </a:p>
          <a:p>
            <a:endParaRPr lang="en-US" sz="2800" dirty="0"/>
          </a:p>
          <a:p>
            <a:endParaRPr lang="en-US" sz="2800" dirty="0" smtClean="0"/>
          </a:p>
          <a:p>
            <a:r>
              <a:rPr lang="en-US" sz="2800" dirty="0" smtClean="0"/>
              <a:t>Such interpretation is not only consistent with the agreement concluded, but also with the communication by the respondent to its employees. </a:t>
            </a:r>
          </a:p>
          <a:p>
            <a:endParaRPr lang="en-US" sz="2800" dirty="0"/>
          </a:p>
          <a:p>
            <a:endParaRPr lang="en-US" sz="2400" i="1" kern="0" dirty="0">
              <a:solidFill>
                <a:schemeClr val="tx2">
                  <a:lumMod val="75000"/>
                </a:schemeClr>
              </a:solidFill>
            </a:endParaRPr>
          </a:p>
        </p:txBody>
      </p:sp>
    </p:spTree>
    <p:extLst>
      <p:ext uri="{BB962C8B-B14F-4D97-AF65-F5344CB8AC3E}">
        <p14:creationId xmlns:p14="http://schemas.microsoft.com/office/powerpoint/2010/main" val="30565312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304800"/>
            <a:ext cx="8001000" cy="6555641"/>
          </a:xfrm>
          <a:prstGeom prst="rect">
            <a:avLst/>
          </a:prstGeom>
        </p:spPr>
        <p:txBody>
          <a:bodyPr wrap="square">
            <a:spAutoFit/>
          </a:bodyPr>
          <a:lstStyle/>
          <a:p>
            <a:pPr algn="just"/>
            <a:r>
              <a:rPr lang="en-US" sz="2800" b="1" dirty="0" smtClean="0"/>
              <a:t>LC FINDING</a:t>
            </a:r>
            <a:r>
              <a:rPr lang="en-US" sz="2800" dirty="0" smtClean="0"/>
              <a:t>: The agreement concluded was aimed at the very least to ensure transferring employees would be transferred on terms and conditions of employment not less favorable.</a:t>
            </a:r>
          </a:p>
          <a:p>
            <a:pPr algn="just"/>
            <a:endParaRPr lang="en-US" sz="2800" dirty="0"/>
          </a:p>
          <a:p>
            <a:pPr algn="just"/>
            <a:r>
              <a:rPr lang="en-US" sz="2800" dirty="0" smtClean="0"/>
              <a:t>Although the respondent did not comply with the agreement there is no evidence that the employees were transferred on less favorable terms.</a:t>
            </a:r>
          </a:p>
          <a:p>
            <a:pPr algn="just"/>
            <a:endParaRPr lang="en-US" sz="2800" dirty="0"/>
          </a:p>
          <a:p>
            <a:pPr algn="just"/>
            <a:r>
              <a:rPr lang="en-US" sz="2800" dirty="0" smtClean="0"/>
              <a:t>Accordingly no purpose will be served in making the agreement an order of court.  The </a:t>
            </a:r>
            <a:r>
              <a:rPr lang="en-US" sz="2800" dirty="0"/>
              <a:t>application was dismissed and each party to pay its own costs.</a:t>
            </a:r>
            <a:endParaRPr lang="en-US" sz="2800" i="1" kern="0" dirty="0">
              <a:solidFill>
                <a:schemeClr val="tx2">
                  <a:lumMod val="75000"/>
                </a:schemeClr>
              </a:solidFill>
            </a:endParaRPr>
          </a:p>
          <a:p>
            <a:pPr algn="just"/>
            <a:endParaRPr lang="en-US" sz="2800" dirty="0" smtClean="0"/>
          </a:p>
        </p:txBody>
      </p:sp>
    </p:spTree>
    <p:extLst>
      <p:ext uri="{BB962C8B-B14F-4D97-AF65-F5344CB8AC3E}">
        <p14:creationId xmlns:p14="http://schemas.microsoft.com/office/powerpoint/2010/main" val="13436142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type="body" sz="half" idx="2"/>
          </p:nvPr>
        </p:nvSpPr>
        <p:spPr>
          <a:xfrm>
            <a:off x="533400" y="1219200"/>
            <a:ext cx="8153400" cy="5257800"/>
          </a:xfrm>
        </p:spPr>
        <p:txBody>
          <a:bodyPr>
            <a:noAutofit/>
          </a:bodyPr>
          <a:lstStyle/>
          <a:p>
            <a:pPr algn="just"/>
            <a:endParaRPr lang="en-US" sz="2800" dirty="0" smtClean="0">
              <a:latin typeface="Arial" pitchFamily="34" charset="0"/>
              <a:cs typeface="Arial" pitchFamily="34" charset="0"/>
            </a:endParaRPr>
          </a:p>
          <a:p>
            <a:pPr algn="just"/>
            <a:r>
              <a:rPr lang="en-US" sz="2800" dirty="0" smtClean="0">
                <a:latin typeface="Arial" pitchFamily="34" charset="0"/>
                <a:cs typeface="Arial" pitchFamily="34" charset="0"/>
              </a:rPr>
              <a:t>The applicant was employed on a fixed term in the Office of the Presidency. </a:t>
            </a:r>
          </a:p>
          <a:p>
            <a:pPr algn="just"/>
            <a:endParaRPr lang="en-US" sz="2800" dirty="0">
              <a:latin typeface="Arial" pitchFamily="34" charset="0"/>
              <a:cs typeface="Arial" pitchFamily="34" charset="0"/>
            </a:endParaRPr>
          </a:p>
          <a:p>
            <a:pPr algn="just"/>
            <a:r>
              <a:rPr lang="en-US" sz="2800" dirty="0" smtClean="0">
                <a:latin typeface="Arial" pitchFamily="34" charset="0"/>
                <a:cs typeface="Arial" pitchFamily="34" charset="0"/>
              </a:rPr>
              <a:t>His employment was terminated on 31 January 2009, however he was paid until the end of his contract (31 July 2009). </a:t>
            </a:r>
          </a:p>
          <a:p>
            <a:pPr algn="just"/>
            <a:endParaRPr lang="en-US" sz="2800" dirty="0">
              <a:latin typeface="Arial" pitchFamily="34" charset="0"/>
              <a:cs typeface="Arial" pitchFamily="34" charset="0"/>
            </a:endParaRPr>
          </a:p>
          <a:p>
            <a:pPr algn="just"/>
            <a:r>
              <a:rPr lang="en-US" sz="2800" dirty="0" smtClean="0">
                <a:latin typeface="Arial" pitchFamily="34" charset="0"/>
                <a:cs typeface="Arial" pitchFamily="34" charset="0"/>
              </a:rPr>
              <a:t>The arbitrator found that the dismissal of the applicant was for a fair reason namely: incompatibility, but that it was procedurally unfair. </a:t>
            </a:r>
            <a:endParaRPr lang="en-US" sz="2400" dirty="0">
              <a:latin typeface="Arial" pitchFamily="34" charset="0"/>
              <a:cs typeface="Arial" pitchFamily="34" charset="0"/>
            </a:endParaRPr>
          </a:p>
        </p:txBody>
      </p:sp>
      <p:sp>
        <p:nvSpPr>
          <p:cNvPr id="7" name="Rectangle 6"/>
          <p:cNvSpPr/>
          <p:nvPr/>
        </p:nvSpPr>
        <p:spPr>
          <a:xfrm>
            <a:off x="533400" y="381000"/>
            <a:ext cx="8077200" cy="830997"/>
          </a:xfrm>
          <a:prstGeom prst="rect">
            <a:avLst/>
          </a:prstGeom>
        </p:spPr>
        <p:txBody>
          <a:bodyPr wrap="square">
            <a:spAutoFit/>
          </a:bodyPr>
          <a:lstStyle/>
          <a:p>
            <a:r>
              <a:rPr lang="en-US" sz="2400" b="1" dirty="0" smtClean="0"/>
              <a:t>DISMISSAL FOR INCOMPATABILITY</a:t>
            </a:r>
            <a:r>
              <a:rPr lang="en-US" sz="2400" b="1" dirty="0" smtClean="0">
                <a:effectLst/>
              </a:rPr>
              <a:t>: PSA AND OF THE PRESIDENCY </a:t>
            </a:r>
            <a:endParaRPr lang="en-US" sz="2400" dirty="0"/>
          </a:p>
        </p:txBody>
      </p:sp>
    </p:spTree>
    <p:extLst>
      <p:ext uri="{BB962C8B-B14F-4D97-AF65-F5344CB8AC3E}">
        <p14:creationId xmlns:p14="http://schemas.microsoft.com/office/powerpoint/2010/main" val="9533515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type="body" sz="half" idx="2"/>
          </p:nvPr>
        </p:nvSpPr>
        <p:spPr>
          <a:xfrm>
            <a:off x="685800" y="457200"/>
            <a:ext cx="7848600" cy="6248400"/>
          </a:xfrm>
        </p:spPr>
        <p:txBody>
          <a:bodyPr>
            <a:noAutofit/>
          </a:bodyPr>
          <a:lstStyle/>
          <a:p>
            <a:pPr algn="just"/>
            <a:r>
              <a:rPr lang="en-US" sz="2800" dirty="0" smtClean="0">
                <a:latin typeface="Arial" pitchFamily="34" charset="0"/>
                <a:cs typeface="Arial" pitchFamily="34" charset="0"/>
              </a:rPr>
              <a:t>The employee was awarded three month’s remuneration for procedural unfairness.</a:t>
            </a:r>
          </a:p>
          <a:p>
            <a:pPr algn="just"/>
            <a:endParaRPr lang="en-US" sz="2800" dirty="0">
              <a:latin typeface="Arial" pitchFamily="34" charset="0"/>
              <a:cs typeface="Arial" pitchFamily="34" charset="0"/>
            </a:endParaRPr>
          </a:p>
          <a:p>
            <a:pPr algn="just"/>
            <a:r>
              <a:rPr lang="en-US" sz="2800" dirty="0" smtClean="0">
                <a:latin typeface="Arial" pitchFamily="34" charset="0"/>
                <a:cs typeface="Arial" pitchFamily="34" charset="0"/>
              </a:rPr>
              <a:t>The applicant instituted review proceedings to have the finding on substantive unfairness reviewed and set aside.  </a:t>
            </a:r>
          </a:p>
          <a:p>
            <a:pPr algn="just"/>
            <a:endParaRPr lang="en-US" sz="2800" dirty="0">
              <a:latin typeface="Arial" pitchFamily="34" charset="0"/>
              <a:cs typeface="Arial" pitchFamily="34" charset="0"/>
            </a:endParaRPr>
          </a:p>
          <a:p>
            <a:pPr algn="just"/>
            <a:r>
              <a:rPr lang="en-US" sz="2800" dirty="0" smtClean="0">
                <a:latin typeface="Arial" pitchFamily="34" charset="0"/>
                <a:cs typeface="Arial" pitchFamily="34" charset="0"/>
              </a:rPr>
              <a:t>The arbitrators finding that the dismissal was procedurally unfair was uncontested.</a:t>
            </a:r>
          </a:p>
          <a:p>
            <a:pPr algn="just"/>
            <a:endParaRPr lang="en-US" sz="2800" dirty="0">
              <a:latin typeface="Arial" pitchFamily="34" charset="0"/>
              <a:cs typeface="Arial" pitchFamily="34" charset="0"/>
            </a:endParaRPr>
          </a:p>
          <a:p>
            <a:pPr algn="just"/>
            <a:r>
              <a:rPr lang="en-US" sz="2800" b="1" dirty="0" smtClean="0">
                <a:latin typeface="Arial" pitchFamily="34" charset="0"/>
                <a:cs typeface="Arial" pitchFamily="34" charset="0"/>
              </a:rPr>
              <a:t>LC FINDING</a:t>
            </a:r>
            <a:r>
              <a:rPr lang="en-US" sz="2800" dirty="0" smtClean="0">
                <a:latin typeface="Arial" pitchFamily="34" charset="0"/>
                <a:cs typeface="Arial" pitchFamily="34" charset="0"/>
              </a:rPr>
              <a:t>: Employer failed to prove that the relationship with the Deputy President was in deed incompatible</a:t>
            </a:r>
            <a:r>
              <a:rPr lang="en-US" sz="2400" dirty="0" smtClean="0">
                <a:latin typeface="Arial" pitchFamily="34" charset="0"/>
                <a:cs typeface="Arial" pitchFamily="34" charset="0"/>
              </a:rPr>
              <a:t>.</a:t>
            </a:r>
          </a:p>
        </p:txBody>
      </p:sp>
    </p:spTree>
    <p:extLst>
      <p:ext uri="{BB962C8B-B14F-4D97-AF65-F5344CB8AC3E}">
        <p14:creationId xmlns:p14="http://schemas.microsoft.com/office/powerpoint/2010/main" val="3337504772"/>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CCMA design template">
  <a:themeElements>
    <a:clrScheme name="CCMA design template 2">
      <a:dk1>
        <a:srgbClr val="000000"/>
      </a:dk1>
      <a:lt1>
        <a:srgbClr val="FFFFFF"/>
      </a:lt1>
      <a:dk2>
        <a:srgbClr val="336699"/>
      </a:dk2>
      <a:lt2>
        <a:srgbClr val="C3D6DD"/>
      </a:lt2>
      <a:accent1>
        <a:srgbClr val="B2B2B2"/>
      </a:accent1>
      <a:accent2>
        <a:srgbClr val="6A9159"/>
      </a:accent2>
      <a:accent3>
        <a:srgbClr val="FFFFFF"/>
      </a:accent3>
      <a:accent4>
        <a:srgbClr val="000000"/>
      </a:accent4>
      <a:accent5>
        <a:srgbClr val="D5D5D5"/>
      </a:accent5>
      <a:accent6>
        <a:srgbClr val="5F8350"/>
      </a:accent6>
      <a:hlink>
        <a:srgbClr val="C9606F"/>
      </a:hlink>
      <a:folHlink>
        <a:srgbClr val="0099CC"/>
      </a:folHlink>
    </a:clrScheme>
    <a:fontScheme name="Arial Narrow">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CMA design template 1">
        <a:dk1>
          <a:srgbClr val="000066"/>
        </a:dk1>
        <a:lt1>
          <a:srgbClr val="FFFFCC"/>
        </a:lt1>
        <a:dk2>
          <a:srgbClr val="0066CC"/>
        </a:dk2>
        <a:lt2>
          <a:srgbClr val="EAEAEA"/>
        </a:lt2>
        <a:accent1>
          <a:srgbClr val="00CCCC"/>
        </a:accent1>
        <a:accent2>
          <a:srgbClr val="008080"/>
        </a:accent2>
        <a:accent3>
          <a:srgbClr val="AAB8E2"/>
        </a:accent3>
        <a:accent4>
          <a:srgbClr val="DADAAE"/>
        </a:accent4>
        <a:accent5>
          <a:srgbClr val="AAE2E2"/>
        </a:accent5>
        <a:accent6>
          <a:srgbClr val="007373"/>
        </a:accent6>
        <a:hlink>
          <a:srgbClr val="9999FF"/>
        </a:hlink>
        <a:folHlink>
          <a:srgbClr val="00CCFF"/>
        </a:folHlink>
      </a:clrScheme>
      <a:clrMap bg1="dk2" tx1="lt1" bg2="dk1" tx2="lt2" accent1="accent1" accent2="accent2" accent3="accent3" accent4="accent4" accent5="accent5" accent6="accent6" hlink="hlink" folHlink="folHlink"/>
    </a:extraClrScheme>
    <a:extraClrScheme>
      <a:clrScheme name="CCMA design template 2">
        <a:dk1>
          <a:srgbClr val="000000"/>
        </a:dk1>
        <a:lt1>
          <a:srgbClr val="FFFFFF"/>
        </a:lt1>
        <a:dk2>
          <a:srgbClr val="336699"/>
        </a:dk2>
        <a:lt2>
          <a:srgbClr val="C3D6DD"/>
        </a:lt2>
        <a:accent1>
          <a:srgbClr val="B2B2B2"/>
        </a:accent1>
        <a:accent2>
          <a:srgbClr val="6A9159"/>
        </a:accent2>
        <a:accent3>
          <a:srgbClr val="FFFFFF"/>
        </a:accent3>
        <a:accent4>
          <a:srgbClr val="000000"/>
        </a:accent4>
        <a:accent5>
          <a:srgbClr val="D5D5D5"/>
        </a:accent5>
        <a:accent6>
          <a:srgbClr val="5F8350"/>
        </a:accent6>
        <a:hlink>
          <a:srgbClr val="C9606F"/>
        </a:hlink>
        <a:folHlink>
          <a:srgbClr val="0099CC"/>
        </a:folHlink>
      </a:clrScheme>
      <a:clrMap bg1="lt1" tx1="dk1" bg2="lt2" tx2="dk2" accent1="accent1" accent2="accent2" accent3="accent3" accent4="accent4" accent5="accent5" accent6="accent6" hlink="hlink" folHlink="folHlink"/>
    </a:extraClrScheme>
    <a:extraClrScheme>
      <a:clrScheme name="CCMA design template 3">
        <a:dk1>
          <a:srgbClr val="000000"/>
        </a:dk1>
        <a:lt1>
          <a:srgbClr val="FFFFFF"/>
        </a:lt1>
        <a:dk2>
          <a:srgbClr val="000000"/>
        </a:dk2>
        <a:lt2>
          <a:srgbClr val="EAEAEA"/>
        </a:lt2>
        <a:accent1>
          <a:srgbClr val="CBCBCB"/>
        </a:accent1>
        <a:accent2>
          <a:srgbClr val="EAEAEA"/>
        </a:accent2>
        <a:accent3>
          <a:srgbClr val="FFFFFF"/>
        </a:accent3>
        <a:accent4>
          <a:srgbClr val="000000"/>
        </a:accent4>
        <a:accent5>
          <a:srgbClr val="E2E2E2"/>
        </a:accent5>
        <a:accent6>
          <a:srgbClr val="D4D4D4"/>
        </a:accent6>
        <a:hlink>
          <a:srgbClr val="969696"/>
        </a:hlink>
        <a:folHlink>
          <a:srgbClr val="5F5F5F"/>
        </a:folHlink>
      </a:clrScheme>
      <a:clrMap bg1="lt1" tx1="dk1" bg2="lt2" tx2="dk2" accent1="accent1" accent2="accent2" accent3="accent3" accent4="accent4" accent5="accent5" accent6="accent6" hlink="hlink" folHlink="folHlink"/>
    </a:extraClrScheme>
    <a:extraClrScheme>
      <a:clrScheme name="CCMA design template 4">
        <a:dk1>
          <a:srgbClr val="000000"/>
        </a:dk1>
        <a:lt1>
          <a:srgbClr val="FFFFFF"/>
        </a:lt1>
        <a:dk2>
          <a:srgbClr val="996633"/>
        </a:dk2>
        <a:lt2>
          <a:srgbClr val="FFE1C3"/>
        </a:lt2>
        <a:accent1>
          <a:srgbClr val="CC9900"/>
        </a:accent1>
        <a:accent2>
          <a:srgbClr val="669900"/>
        </a:accent2>
        <a:accent3>
          <a:srgbClr val="FFFFFF"/>
        </a:accent3>
        <a:accent4>
          <a:srgbClr val="000000"/>
        </a:accent4>
        <a:accent5>
          <a:srgbClr val="E2CAAA"/>
        </a:accent5>
        <a:accent6>
          <a:srgbClr val="5C8A00"/>
        </a:accent6>
        <a:hlink>
          <a:srgbClr val="FF0033"/>
        </a:hlink>
        <a:folHlink>
          <a:srgbClr val="CC6600"/>
        </a:folHlink>
      </a:clrScheme>
      <a:clrMap bg1="lt1" tx1="dk1" bg2="lt2" tx2="dk2" accent1="accent1" accent2="accent2" accent3="accent3" accent4="accent4" accent5="accent5" accent6="accent6" hlink="hlink" folHlink="folHlink"/>
    </a:extraClrScheme>
    <a:extraClrScheme>
      <a:clrScheme name="CCMA design template 5">
        <a:dk1>
          <a:srgbClr val="660066"/>
        </a:dk1>
        <a:lt1>
          <a:srgbClr val="FFFFCC"/>
        </a:lt1>
        <a:dk2>
          <a:srgbClr val="CC0066"/>
        </a:dk2>
        <a:lt2>
          <a:srgbClr val="EAEAEA"/>
        </a:lt2>
        <a:accent1>
          <a:srgbClr val="FF9966"/>
        </a:accent1>
        <a:accent2>
          <a:srgbClr val="336600"/>
        </a:accent2>
        <a:accent3>
          <a:srgbClr val="E2AAB8"/>
        </a:accent3>
        <a:accent4>
          <a:srgbClr val="DADAAE"/>
        </a:accent4>
        <a:accent5>
          <a:srgbClr val="FFCAB8"/>
        </a:accent5>
        <a:accent6>
          <a:srgbClr val="2D5C00"/>
        </a:accent6>
        <a:hlink>
          <a:srgbClr val="999933"/>
        </a:hlink>
        <a:folHlink>
          <a:srgbClr val="FFCC66"/>
        </a:folHlink>
      </a:clrScheme>
      <a:clrMap bg1="dk2" tx1="lt1" bg2="dk1" tx2="lt2" accent1="accent1" accent2="accent2" accent3="accent3" accent4="accent4" accent5="accent5" accent6="accent6" hlink="hlink" folHlink="folHlink"/>
    </a:extraClrScheme>
    <a:extraClrScheme>
      <a:clrScheme name="CCMA design template 6">
        <a:dk1>
          <a:srgbClr val="003300"/>
        </a:dk1>
        <a:lt1>
          <a:srgbClr val="FFFFCC"/>
        </a:lt1>
        <a:dk2>
          <a:srgbClr val="006633"/>
        </a:dk2>
        <a:lt2>
          <a:srgbClr val="CBCBCB"/>
        </a:lt2>
        <a:accent1>
          <a:srgbClr val="CC6600"/>
        </a:accent1>
        <a:accent2>
          <a:srgbClr val="669900"/>
        </a:accent2>
        <a:accent3>
          <a:srgbClr val="AAB8AD"/>
        </a:accent3>
        <a:accent4>
          <a:srgbClr val="DADAAE"/>
        </a:accent4>
        <a:accent5>
          <a:srgbClr val="E2B8AA"/>
        </a:accent5>
        <a:accent6>
          <a:srgbClr val="5C8A00"/>
        </a:accent6>
        <a:hlink>
          <a:srgbClr val="FF0033"/>
        </a:hlink>
        <a:folHlink>
          <a:srgbClr val="CC9900"/>
        </a:folHlink>
      </a:clrScheme>
      <a:clrMap bg1="dk2" tx1="lt1" bg2="dk1" tx2="lt2" accent1="accent1" accent2="accent2" accent3="accent3" accent4="accent4" accent5="accent5" accent6="accent6" hlink="hlink" folHlink="folHlink"/>
    </a:extraClrScheme>
    <a:extraClrScheme>
      <a:clrScheme name="CCMA design template 7">
        <a:dk1>
          <a:srgbClr val="333300"/>
        </a:dk1>
        <a:lt1>
          <a:srgbClr val="FFFFCC"/>
        </a:lt1>
        <a:dk2>
          <a:srgbClr val="996633"/>
        </a:dk2>
        <a:lt2>
          <a:srgbClr val="CBCBCB"/>
        </a:lt2>
        <a:accent1>
          <a:srgbClr val="CC6600"/>
        </a:accent1>
        <a:accent2>
          <a:srgbClr val="669900"/>
        </a:accent2>
        <a:accent3>
          <a:srgbClr val="CAB8AD"/>
        </a:accent3>
        <a:accent4>
          <a:srgbClr val="DADAAE"/>
        </a:accent4>
        <a:accent5>
          <a:srgbClr val="E2B8AA"/>
        </a:accent5>
        <a:accent6>
          <a:srgbClr val="5C8A00"/>
        </a:accent6>
        <a:hlink>
          <a:srgbClr val="FF0033"/>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sample</Template>
  <TotalTime>4408</TotalTime>
  <Words>2039</Words>
  <Application>Microsoft Office PowerPoint</Application>
  <PresentationFormat>On-screen Show (4:3)</PresentationFormat>
  <Paragraphs>148</Paragraphs>
  <Slides>28</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28</vt:i4>
      </vt:variant>
    </vt:vector>
  </HeadingPairs>
  <TitlesOfParts>
    <vt:vector size="38" baseType="lpstr">
      <vt:lpstr>Arial</vt:lpstr>
      <vt:lpstr>Arial Narrow</vt:lpstr>
      <vt:lpstr>Arial Rounded MT Bold</vt:lpstr>
      <vt:lpstr>Calibri</vt:lpstr>
      <vt:lpstr>Lucida Sans Unicode</vt:lpstr>
      <vt:lpstr>Verdana</vt:lpstr>
      <vt:lpstr>Wingdings 2</vt:lpstr>
      <vt:lpstr>Wingdings 3</vt:lpstr>
      <vt:lpstr>CCMA design template</vt:lpstr>
      <vt:lpstr>Concourse</vt:lpstr>
      <vt:lpstr>CASE LAW REVIEW  2014</vt:lpstr>
      <vt:lpstr>URGENT STRIKE INTERDICT: BIDVEST FOOD SERVICES AND NUMSA</vt:lpstr>
      <vt:lpstr>PowerPoint Presentation</vt:lpstr>
      <vt:lpstr>PowerPoint Presentation</vt:lpstr>
      <vt:lpstr>MAKING A SETTLEMENT AGREEMENT AND ORDER OF COURT: BIFAWU AND ZURICH</vt:lpstr>
      <vt:lpstr>PowerPoint Presentation</vt:lpstr>
      <vt:lpstr>PowerPoint Presentation</vt:lpstr>
      <vt:lpstr>PowerPoint Presentation</vt:lpstr>
      <vt:lpstr>PowerPoint Presentation</vt:lpstr>
      <vt:lpstr>PowerPoint Presentation</vt:lpstr>
      <vt:lpstr>SOUTH AFRICAN POST OFFICE AND CCMA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WESTERN CAPE EDUCATION DEPT</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AfzulS</dc:creator>
  <cp:lastModifiedBy>Nashira Abrahams</cp:lastModifiedBy>
  <cp:revision>241</cp:revision>
  <dcterms:created xsi:type="dcterms:W3CDTF">2012-11-14T06:12:52Z</dcterms:created>
  <dcterms:modified xsi:type="dcterms:W3CDTF">2014-11-16T12:05:24Z</dcterms:modified>
</cp:coreProperties>
</file>