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38"/>
  </p:notesMasterIdLst>
  <p:handoutMasterIdLst>
    <p:handoutMasterId r:id="rId39"/>
  </p:handoutMasterIdLst>
  <p:sldIdLst>
    <p:sldId id="256" r:id="rId2"/>
    <p:sldId id="353" r:id="rId3"/>
    <p:sldId id="354" r:id="rId4"/>
    <p:sldId id="355" r:id="rId5"/>
    <p:sldId id="356" r:id="rId6"/>
    <p:sldId id="357" r:id="rId7"/>
    <p:sldId id="358" r:id="rId8"/>
    <p:sldId id="359" r:id="rId9"/>
    <p:sldId id="360" r:id="rId10"/>
    <p:sldId id="361" r:id="rId11"/>
    <p:sldId id="362" r:id="rId12"/>
    <p:sldId id="363" r:id="rId13"/>
    <p:sldId id="364" r:id="rId14"/>
    <p:sldId id="365" r:id="rId15"/>
    <p:sldId id="366" r:id="rId16"/>
    <p:sldId id="367" r:id="rId17"/>
    <p:sldId id="368" r:id="rId18"/>
    <p:sldId id="369" r:id="rId19"/>
    <p:sldId id="370" r:id="rId20"/>
    <p:sldId id="371" r:id="rId21"/>
    <p:sldId id="372" r:id="rId22"/>
    <p:sldId id="373" r:id="rId23"/>
    <p:sldId id="374" r:id="rId24"/>
    <p:sldId id="375" r:id="rId25"/>
    <p:sldId id="376" r:id="rId26"/>
    <p:sldId id="377" r:id="rId27"/>
    <p:sldId id="378" r:id="rId28"/>
    <p:sldId id="379" r:id="rId29"/>
    <p:sldId id="380" r:id="rId30"/>
    <p:sldId id="381" r:id="rId31"/>
    <p:sldId id="382" r:id="rId32"/>
    <p:sldId id="383" r:id="rId33"/>
    <p:sldId id="384" r:id="rId34"/>
    <p:sldId id="385" r:id="rId35"/>
    <p:sldId id="386" r:id="rId36"/>
    <p:sldId id="387" r:id="rId37"/>
  </p:sldIdLst>
  <p:sldSz cx="12192000" cy="6858000"/>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autoAdjust="0"/>
  </p:normalViewPr>
  <p:slideViewPr>
    <p:cSldViewPr snapToGrid="0">
      <p:cViewPr varScale="1">
        <p:scale>
          <a:sx n="74" d="100"/>
          <a:sy n="74" d="100"/>
        </p:scale>
        <p:origin x="372" y="72"/>
      </p:cViewPr>
      <p:guideLst>
        <p:guide orient="horz" pos="2160"/>
        <p:guide pos="3840"/>
      </p:guideLst>
    </p:cSldViewPr>
  </p:slideViewPr>
  <p:outlineViewPr>
    <p:cViewPr>
      <p:scale>
        <a:sx n="33" d="100"/>
        <a:sy n="33" d="100"/>
      </p:scale>
      <p:origin x="0" y="-4471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424ABA5A-A772-4003-9A0E-A0507ADD71F3}" type="datetime1">
              <a:rPr lang="en-ZA" smtClean="0"/>
              <a:t>2014/11/18</a:t>
            </a:fld>
            <a:endParaRPr lang="en-ZA"/>
          </a:p>
        </p:txBody>
      </p:sp>
      <p:sp>
        <p:nvSpPr>
          <p:cNvPr id="4" name="Footer Placeholder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3F328F86-3648-47AE-8EF3-441C9796D4BC}" type="slidenum">
              <a:rPr lang="en-ZA" smtClean="0"/>
              <a:t>‹#›</a:t>
            </a:fld>
            <a:endParaRPr lang="en-ZA"/>
          </a:p>
        </p:txBody>
      </p:sp>
    </p:spTree>
    <p:extLst>
      <p:ext uri="{BB962C8B-B14F-4D97-AF65-F5344CB8AC3E}">
        <p14:creationId xmlns:p14="http://schemas.microsoft.com/office/powerpoint/2010/main" val="317652093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96A960A5-3305-43F3-B998-C1C9F4A2B09D}" type="datetime1">
              <a:rPr lang="en-ZA" smtClean="0"/>
              <a:t>2014/11/18</a:t>
            </a:fld>
            <a:endParaRPr lang="en-ZA"/>
          </a:p>
        </p:txBody>
      </p:sp>
      <p:sp>
        <p:nvSpPr>
          <p:cNvPr id="4" name="Slide Image Placeholder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0C6962B7-FDE5-48F0-86C4-55708221CB79}" type="slidenum">
              <a:rPr lang="en-ZA" smtClean="0"/>
              <a:t>‹#›</a:t>
            </a:fld>
            <a:endParaRPr lang="en-ZA"/>
          </a:p>
        </p:txBody>
      </p:sp>
    </p:spTree>
    <p:extLst>
      <p:ext uri="{BB962C8B-B14F-4D97-AF65-F5344CB8AC3E}">
        <p14:creationId xmlns:p14="http://schemas.microsoft.com/office/powerpoint/2010/main" val="274010706"/>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0C6962B7-FDE5-48F0-86C4-55708221CB79}" type="slidenum">
              <a:rPr lang="en-ZA" smtClean="0"/>
              <a:t>1</a:t>
            </a:fld>
            <a:endParaRPr lang="en-ZA"/>
          </a:p>
        </p:txBody>
      </p:sp>
      <p:sp>
        <p:nvSpPr>
          <p:cNvPr id="5" name="Date Placeholder 4"/>
          <p:cNvSpPr>
            <a:spLocks noGrp="1"/>
          </p:cNvSpPr>
          <p:nvPr>
            <p:ph type="dt" idx="11"/>
          </p:nvPr>
        </p:nvSpPr>
        <p:spPr/>
        <p:txBody>
          <a:bodyPr/>
          <a:lstStyle/>
          <a:p>
            <a:fld id="{F90804BF-5093-4CEB-A494-8F68C1374FC8}" type="datetime1">
              <a:rPr lang="en-ZA" smtClean="0"/>
              <a:t>2014/11/18</a:t>
            </a:fld>
            <a:endParaRPr lang="en-ZA"/>
          </a:p>
        </p:txBody>
      </p:sp>
    </p:spTree>
    <p:extLst>
      <p:ext uri="{BB962C8B-B14F-4D97-AF65-F5344CB8AC3E}">
        <p14:creationId xmlns:p14="http://schemas.microsoft.com/office/powerpoint/2010/main" val="2506363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FA45C43-68E3-4829-AB53-760313D81953}"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
        <p:nvSpPr>
          <p:cNvPr id="6" name="Slide Number Placeholder 5"/>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3066966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807AC6-743B-4519-9410-9D6EEE63EAB2}"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
        <p:nvSpPr>
          <p:cNvPr id="6" name="Slide Number Placeholder 5"/>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3033008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742130-D787-48A6-9A33-9C61AB58447A}"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
        <p:nvSpPr>
          <p:cNvPr id="6" name="Slide Number Placeholder 5"/>
          <p:cNvSpPr>
            <a:spLocks noGrp="1"/>
          </p:cNvSpPr>
          <p:nvPr>
            <p:ph type="sldNum" sz="quarter" idx="12"/>
          </p:nvPr>
        </p:nvSpPr>
        <p:spPr/>
        <p:txBody>
          <a:bodyPr/>
          <a:lstStyle/>
          <a:p>
            <a:fld id="{5EA361DC-F801-4D4C-9F07-9A6397B1CBEF}" type="slidenum">
              <a:rPr lang="en-ZA" smtClean="0"/>
              <a:t>‹#›</a:t>
            </a:fld>
            <a:endParaRPr lang="en-Z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24142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4705D0-D52B-49B2-AD59-F9647C544430}"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
        <p:nvSpPr>
          <p:cNvPr id="6" name="Slide Number Placeholder 5"/>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4175539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E04861-F16E-44F4-B5AE-62B38BB3797E}"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
        <p:nvSpPr>
          <p:cNvPr id="6" name="Slide Number Placeholder 5"/>
          <p:cNvSpPr>
            <a:spLocks noGrp="1"/>
          </p:cNvSpPr>
          <p:nvPr>
            <p:ph type="sldNum" sz="quarter" idx="12"/>
          </p:nvPr>
        </p:nvSpPr>
        <p:spPr/>
        <p:txBody>
          <a:bodyPr/>
          <a:lstStyle/>
          <a:p>
            <a:fld id="{5EA361DC-F801-4D4C-9F07-9A6397B1CBEF}" type="slidenum">
              <a:rPr lang="en-ZA" smtClean="0"/>
              <a:t>‹#›</a:t>
            </a:fld>
            <a:endParaRPr lang="en-Z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57884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E89DF8-C047-45BF-BD3D-65853E14041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
        <p:nvSpPr>
          <p:cNvPr id="6" name="Slide Number Placeholder 5"/>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2754605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1B0D46E-40E6-407C-A315-0541468F6ACA}"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
        <p:nvSpPr>
          <p:cNvPr id="6" name="Slide Number Placeholder 5"/>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31066718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6C420C-A4D2-47A9-A2F4-35AEC7422F93}"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
        <p:nvSpPr>
          <p:cNvPr id="6" name="Slide Number Placeholder 5"/>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3246143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
        <p:nvSpPr>
          <p:cNvPr id="6" name="Slide Number Placeholder 5"/>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2232780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875F78-B10F-40E4-8962-FB792BA5B8CD}"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
        <p:nvSpPr>
          <p:cNvPr id="6" name="Slide Number Placeholder 5"/>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499900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9B26C6-87AF-4FAB-B9AD-5B42DB268F87}" type="datetime1">
              <a:rPr lang="en-ZA" smtClean="0"/>
              <a:t>2014/11/18</a:t>
            </a:fld>
            <a:endParaRPr lang="en-ZA"/>
          </a:p>
        </p:txBody>
      </p:sp>
      <p:sp>
        <p:nvSpPr>
          <p:cNvPr id="6" name="Footer Placeholder 5"/>
          <p:cNvSpPr>
            <a:spLocks noGrp="1"/>
          </p:cNvSpPr>
          <p:nvPr>
            <p:ph type="ftr" sz="quarter" idx="11"/>
          </p:nvPr>
        </p:nvSpPr>
        <p:spPr/>
        <p:txBody>
          <a:bodyPr/>
          <a:lstStyle/>
          <a:p>
            <a:r>
              <a:rPr lang="en-ZA" smtClean="0"/>
              <a:t>@ CCMA </a:t>
            </a:r>
            <a:endParaRPr lang="en-ZA"/>
          </a:p>
        </p:txBody>
      </p:sp>
      <p:sp>
        <p:nvSpPr>
          <p:cNvPr id="7" name="Slide Number Placeholder 6"/>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93439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EBB301D-36C5-4300-89CD-316B6F4A777B}" type="datetime1">
              <a:rPr lang="en-ZA" smtClean="0"/>
              <a:t>2014/11/18</a:t>
            </a:fld>
            <a:endParaRPr lang="en-ZA"/>
          </a:p>
        </p:txBody>
      </p:sp>
      <p:sp>
        <p:nvSpPr>
          <p:cNvPr id="8" name="Footer Placeholder 7"/>
          <p:cNvSpPr>
            <a:spLocks noGrp="1"/>
          </p:cNvSpPr>
          <p:nvPr>
            <p:ph type="ftr" sz="quarter" idx="11"/>
          </p:nvPr>
        </p:nvSpPr>
        <p:spPr/>
        <p:txBody>
          <a:bodyPr/>
          <a:lstStyle/>
          <a:p>
            <a:r>
              <a:rPr lang="en-ZA" smtClean="0"/>
              <a:t>@ CCMA </a:t>
            </a:r>
            <a:endParaRPr lang="en-ZA"/>
          </a:p>
        </p:txBody>
      </p:sp>
      <p:sp>
        <p:nvSpPr>
          <p:cNvPr id="9" name="Slide Number Placeholder 8"/>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3405379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50702E-D443-4893-A5E4-3FEE5FAD1C82}" type="datetime1">
              <a:rPr lang="en-ZA" smtClean="0"/>
              <a:t>2014/11/18</a:t>
            </a:fld>
            <a:endParaRPr lang="en-ZA"/>
          </a:p>
        </p:txBody>
      </p:sp>
      <p:sp>
        <p:nvSpPr>
          <p:cNvPr id="4" name="Footer Placeholder 3"/>
          <p:cNvSpPr>
            <a:spLocks noGrp="1"/>
          </p:cNvSpPr>
          <p:nvPr>
            <p:ph type="ftr" sz="quarter" idx="11"/>
          </p:nvPr>
        </p:nvSpPr>
        <p:spPr/>
        <p:txBody>
          <a:bodyPr/>
          <a:lstStyle/>
          <a:p>
            <a:r>
              <a:rPr lang="en-ZA" smtClean="0"/>
              <a:t>@ CCMA </a:t>
            </a:r>
            <a:endParaRPr lang="en-ZA"/>
          </a:p>
        </p:txBody>
      </p:sp>
      <p:sp>
        <p:nvSpPr>
          <p:cNvPr id="5" name="Slide Number Placeholder 4"/>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4069380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947FCB-2511-4ED9-B989-0F1BAE88374F}" type="datetime1">
              <a:rPr lang="en-ZA" smtClean="0"/>
              <a:t>2014/11/18</a:t>
            </a:fld>
            <a:endParaRPr lang="en-ZA"/>
          </a:p>
        </p:txBody>
      </p:sp>
      <p:sp>
        <p:nvSpPr>
          <p:cNvPr id="3" name="Footer Placeholder 2"/>
          <p:cNvSpPr>
            <a:spLocks noGrp="1"/>
          </p:cNvSpPr>
          <p:nvPr>
            <p:ph type="ftr" sz="quarter" idx="11"/>
          </p:nvPr>
        </p:nvSpPr>
        <p:spPr/>
        <p:txBody>
          <a:bodyPr/>
          <a:lstStyle/>
          <a:p>
            <a:r>
              <a:rPr lang="en-ZA" smtClean="0"/>
              <a:t>@ CCMA </a:t>
            </a:r>
            <a:endParaRPr lang="en-ZA"/>
          </a:p>
        </p:txBody>
      </p:sp>
      <p:sp>
        <p:nvSpPr>
          <p:cNvPr id="4" name="Slide Number Placeholder 3"/>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3736476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4BEB8E-FD00-4778-BC78-E3ACCFC5C1A6}" type="datetime1">
              <a:rPr lang="en-ZA" smtClean="0"/>
              <a:t>2014/11/18</a:t>
            </a:fld>
            <a:endParaRPr lang="en-ZA"/>
          </a:p>
        </p:txBody>
      </p:sp>
      <p:sp>
        <p:nvSpPr>
          <p:cNvPr id="6" name="Footer Placeholder 5"/>
          <p:cNvSpPr>
            <a:spLocks noGrp="1"/>
          </p:cNvSpPr>
          <p:nvPr>
            <p:ph type="ftr" sz="quarter" idx="11"/>
          </p:nvPr>
        </p:nvSpPr>
        <p:spPr/>
        <p:txBody>
          <a:bodyPr/>
          <a:lstStyle/>
          <a:p>
            <a:r>
              <a:rPr lang="en-ZA" smtClean="0"/>
              <a:t>@ CCMA </a:t>
            </a:r>
            <a:endParaRPr lang="en-ZA"/>
          </a:p>
        </p:txBody>
      </p:sp>
      <p:sp>
        <p:nvSpPr>
          <p:cNvPr id="7" name="Slide Number Placeholder 6"/>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1433069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7160A7-722D-492A-A39A-C9F6D7FDCAA3}" type="datetime1">
              <a:rPr lang="en-ZA" smtClean="0"/>
              <a:t>2014/11/18</a:t>
            </a:fld>
            <a:endParaRPr lang="en-ZA"/>
          </a:p>
        </p:txBody>
      </p:sp>
      <p:sp>
        <p:nvSpPr>
          <p:cNvPr id="6" name="Footer Placeholder 5"/>
          <p:cNvSpPr>
            <a:spLocks noGrp="1"/>
          </p:cNvSpPr>
          <p:nvPr>
            <p:ph type="ftr" sz="quarter" idx="11"/>
          </p:nvPr>
        </p:nvSpPr>
        <p:spPr/>
        <p:txBody>
          <a:bodyPr/>
          <a:lstStyle/>
          <a:p>
            <a:r>
              <a:rPr lang="en-ZA" smtClean="0"/>
              <a:t>@ CCMA </a:t>
            </a:r>
            <a:endParaRPr lang="en-ZA"/>
          </a:p>
        </p:txBody>
      </p:sp>
      <p:sp>
        <p:nvSpPr>
          <p:cNvPr id="7" name="Slide Number Placeholder 6"/>
          <p:cNvSpPr>
            <a:spLocks noGrp="1"/>
          </p:cNvSpPr>
          <p:nvPr>
            <p:ph type="sldNum" sz="quarter" idx="12"/>
          </p:nvPr>
        </p:nvSpPr>
        <p:spPr/>
        <p:txBody>
          <a:bodyPr/>
          <a:lstStyle/>
          <a:p>
            <a:fld id="{5EA361DC-F801-4D4C-9F07-9A6397B1CBEF}" type="slidenum">
              <a:rPr lang="en-ZA" smtClean="0"/>
              <a:t>‹#›</a:t>
            </a:fld>
            <a:endParaRPr lang="en-ZA"/>
          </a:p>
        </p:txBody>
      </p:sp>
    </p:spTree>
    <p:extLst>
      <p:ext uri="{BB962C8B-B14F-4D97-AF65-F5344CB8AC3E}">
        <p14:creationId xmlns:p14="http://schemas.microsoft.com/office/powerpoint/2010/main" val="3958338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91B90CE-7205-4274-8856-6E7105C03BB4}" type="datetime1">
              <a:rPr lang="en-ZA" smtClean="0"/>
              <a:t>2014/11/18</a:t>
            </a:fld>
            <a:endParaRPr lang="en-Z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ZA" smtClean="0"/>
              <a:t>@ CCMA </a:t>
            </a:r>
            <a:endParaRPr lang="en-Z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EA361DC-F801-4D4C-9F07-9A6397B1CBEF}" type="slidenum">
              <a:rPr lang="en-ZA" smtClean="0"/>
              <a:t>‹#›</a:t>
            </a:fld>
            <a:endParaRPr lang="en-ZA"/>
          </a:p>
        </p:txBody>
      </p:sp>
    </p:spTree>
    <p:extLst>
      <p:ext uri="{BB962C8B-B14F-4D97-AF65-F5344CB8AC3E}">
        <p14:creationId xmlns:p14="http://schemas.microsoft.com/office/powerpoint/2010/main" val="1962168917"/>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Lst>
  <p:hf sldNum="0"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3227682"/>
            <a:ext cx="7766936" cy="1646302"/>
          </a:xfrm>
        </p:spPr>
        <p:txBody>
          <a:bodyPr/>
          <a:lstStyle/>
          <a:p>
            <a:pPr algn="ctr"/>
            <a:r>
              <a:rPr lang="en-US" sz="2800" dirty="0"/>
              <a:t>CODE OF GOOD PRACTICE ON THE HANDLING OF SEXUAL HARASSMENT CASES IN THE WORKPLACE(2005)</a:t>
            </a:r>
            <a:r>
              <a:rPr lang="en-US" sz="4400" dirty="0"/>
              <a:t/>
            </a:r>
            <a:br>
              <a:rPr lang="en-US" sz="4400" dirty="0"/>
            </a:br>
            <a:endParaRPr lang="en-ZA" sz="4400" dirty="0">
              <a:latin typeface="Century Gothic" panose="020B0502020202020204" pitchFamily="34" charset="0"/>
            </a:endParaRPr>
          </a:p>
        </p:txBody>
      </p:sp>
      <p:pic>
        <p:nvPicPr>
          <p:cNvPr id="4" name="Picture 3"/>
          <p:cNvPicPr>
            <a:picLocks noChangeAspect="1"/>
          </p:cNvPicPr>
          <p:nvPr/>
        </p:nvPicPr>
        <p:blipFill>
          <a:blip r:embed="rId3"/>
          <a:stretch>
            <a:fillRect/>
          </a:stretch>
        </p:blipFill>
        <p:spPr>
          <a:xfrm>
            <a:off x="4822013" y="269217"/>
            <a:ext cx="1530900" cy="1972311"/>
          </a:xfrm>
          <a:prstGeom prst="rect">
            <a:avLst/>
          </a:prstGeom>
        </p:spPr>
      </p:pic>
      <p:sp>
        <p:nvSpPr>
          <p:cNvPr id="6" name="Footer Placeholder 5"/>
          <p:cNvSpPr>
            <a:spLocks noGrp="1"/>
          </p:cNvSpPr>
          <p:nvPr>
            <p:ph type="ftr" sz="quarter" idx="11"/>
          </p:nvPr>
        </p:nvSpPr>
        <p:spPr/>
        <p:txBody>
          <a:bodyPr/>
          <a:lstStyle/>
          <a:p>
            <a:r>
              <a:rPr lang="en-ZA" dirty="0" smtClean="0"/>
              <a:t>@ CCMA </a:t>
            </a:r>
            <a:endParaRPr lang="en-ZA" dirty="0">
              <a:latin typeface="Century Gothic" panose="020B0502020202020204" pitchFamily="34" charset="0"/>
            </a:endParaRPr>
          </a:p>
        </p:txBody>
      </p:sp>
      <p:pic>
        <p:nvPicPr>
          <p:cNvPr id="7" name="Picture 6"/>
          <p:cNvPicPr>
            <a:picLocks noChangeAspect="1"/>
          </p:cNvPicPr>
          <p:nvPr/>
        </p:nvPicPr>
        <p:blipFill>
          <a:blip r:embed="rId4"/>
          <a:stretch>
            <a:fillRect/>
          </a:stretch>
        </p:blipFill>
        <p:spPr>
          <a:xfrm>
            <a:off x="1153986" y="6108887"/>
            <a:ext cx="359027" cy="297600"/>
          </a:xfrm>
          <a:prstGeom prst="rect">
            <a:avLst/>
          </a:prstGeom>
        </p:spPr>
      </p:pic>
      <p:sp>
        <p:nvSpPr>
          <p:cNvPr id="8" name="Title 1"/>
          <p:cNvSpPr txBox="1">
            <a:spLocks/>
          </p:cNvSpPr>
          <p:nvPr/>
        </p:nvSpPr>
        <p:spPr>
          <a:xfrm>
            <a:off x="261731" y="4873984"/>
            <a:ext cx="7772400" cy="1470025"/>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en-US" sz="2800" dirty="0" smtClean="0"/>
              <a:t>Zola Madotyeni</a:t>
            </a:r>
          </a:p>
          <a:p>
            <a:r>
              <a:rPr lang="en-US" altLang="en-US" sz="2800" dirty="0" smtClean="0"/>
              <a:t>18 November 2014</a:t>
            </a:r>
            <a:endParaRPr lang="en-US" altLang="en-US" sz="2800" dirty="0" smtClean="0"/>
          </a:p>
        </p:txBody>
      </p:sp>
    </p:spTree>
    <p:extLst>
      <p:ext uri="{BB962C8B-B14F-4D97-AF65-F5344CB8AC3E}">
        <p14:creationId xmlns:p14="http://schemas.microsoft.com/office/powerpoint/2010/main" val="4135720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NATURE OF SEXUAL HARASSMENT</a:t>
            </a:r>
            <a:endParaRPr lang="en-US" dirty="0"/>
          </a:p>
        </p:txBody>
      </p:sp>
      <p:sp>
        <p:nvSpPr>
          <p:cNvPr id="3" name="Content Placeholder 2"/>
          <p:cNvSpPr>
            <a:spLocks noGrp="1"/>
          </p:cNvSpPr>
          <p:nvPr>
            <p:ph idx="1"/>
          </p:nvPr>
        </p:nvSpPr>
        <p:spPr>
          <a:xfrm>
            <a:off x="677334" y="1609859"/>
            <a:ext cx="8596668" cy="4796628"/>
          </a:xfrm>
        </p:spPr>
        <p:txBody>
          <a:bodyPr>
            <a:normAutofit fontScale="92500" lnSpcReduction="20000"/>
          </a:bodyPr>
          <a:lstStyle/>
          <a:p>
            <a:pPr>
              <a:defRPr/>
            </a:pPr>
            <a:r>
              <a:rPr lang="en-ZA" i="1" dirty="0"/>
              <a:t> Forms of Sexual Harassment</a:t>
            </a:r>
            <a:br>
              <a:rPr lang="en-ZA" i="1" dirty="0"/>
            </a:br>
            <a:r>
              <a:rPr lang="en-ZA" i="1" dirty="0"/>
              <a:t> (1) Sexual harassment may include unwelcome physical, verbal or non-verbal conduct, but is not limited to the following examples: </a:t>
            </a:r>
            <a:endParaRPr lang="en-US" dirty="0"/>
          </a:p>
          <a:p>
            <a:pPr>
              <a:defRPr/>
            </a:pPr>
            <a:r>
              <a:rPr lang="en-ZA" i="1" dirty="0"/>
              <a:t>(a)   Physical conduct of a sexual nature includes all unwanted physical contact, ranging from touching to sexual assault and rape, and includes a strip search by or in the presence of the opposite sex.</a:t>
            </a:r>
            <a:endParaRPr lang="en-US" dirty="0"/>
          </a:p>
          <a:p>
            <a:pPr>
              <a:defRPr/>
            </a:pPr>
            <a:r>
              <a:rPr lang="en-ZA" i="1" dirty="0"/>
              <a:t>(b)   Verbal forms of sexual harassment include unwelcome innuendoes suggestions and hints, sexual advances, comments with sexual overtones, sex-related jokes or insults or unwelcome graphic comments about a person's body made in their presence or to them, unwelcome and inappropriate enquiries about a person's sex life, and unwelcome whistling at a person or group of persons.</a:t>
            </a:r>
            <a:endParaRPr lang="en-US" dirty="0"/>
          </a:p>
          <a:p>
            <a:pPr>
              <a:defRPr/>
            </a:pPr>
            <a:r>
              <a:rPr lang="en-ZA" i="1" dirty="0"/>
              <a:t>(c)   Non-verbal forms of sexual harassment include unwelcome gestures, indecent exposure, and the unwelcome display of sexually explicit pictures and objects.</a:t>
            </a:r>
            <a:endParaRPr lang="en-US" dirty="0"/>
          </a:p>
          <a:p>
            <a:pPr>
              <a:defRPr/>
            </a:pPr>
            <a:r>
              <a:rPr lang="en-ZA" i="1" dirty="0"/>
              <a:t>(d)   Quid pro quo harassment occurs where an owner, employer, supervisor, member of management or co-employee undertakes or attempts to influence or influences the process of employment, promotion, training, discipline, dismissal, salary increments or other benefits of an employee or job applicant in exchange for sexual favours.”</a:t>
            </a:r>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59386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Code enacted in terms of Section 54(1) of the EEA</a:t>
            </a:r>
          </a:p>
        </p:txBody>
      </p:sp>
      <p:sp>
        <p:nvSpPr>
          <p:cNvPr id="3" name="Content Placeholder 2"/>
          <p:cNvSpPr>
            <a:spLocks noGrp="1"/>
          </p:cNvSpPr>
          <p:nvPr>
            <p:ph idx="1"/>
          </p:nvPr>
        </p:nvSpPr>
        <p:spPr/>
        <p:txBody>
          <a:bodyPr>
            <a:normAutofit lnSpcReduction="10000"/>
          </a:bodyPr>
          <a:lstStyle/>
          <a:p>
            <a:pPr>
              <a:defRPr/>
            </a:pPr>
            <a:r>
              <a:rPr lang="en-US" sz="2000" dirty="0"/>
              <a:t>Clause 1</a:t>
            </a:r>
          </a:p>
          <a:p>
            <a:pPr>
              <a:defRPr/>
            </a:pPr>
            <a:r>
              <a:rPr lang="en-US" sz="2000" dirty="0"/>
              <a:t>The objectives of the Code is to eliminate  sexual harassment in the</a:t>
            </a:r>
          </a:p>
          <a:p>
            <a:pPr>
              <a:defRPr/>
            </a:pPr>
            <a:r>
              <a:rPr lang="en-US" sz="2000" dirty="0"/>
              <a:t>workplace.</a:t>
            </a:r>
          </a:p>
          <a:p>
            <a:pPr>
              <a:defRPr/>
            </a:pPr>
            <a:r>
              <a:rPr lang="en-US" sz="2000" dirty="0"/>
              <a:t>provides appropriate procedures to deal with sexual</a:t>
            </a:r>
          </a:p>
          <a:p>
            <a:pPr>
              <a:defRPr/>
            </a:pPr>
            <a:r>
              <a:rPr lang="en-US" sz="2000" dirty="0"/>
              <a:t>harassment and prevent its recurrence.</a:t>
            </a:r>
          </a:p>
          <a:p>
            <a:pPr>
              <a:defRPr/>
            </a:pPr>
            <a:r>
              <a:rPr lang="en-US" sz="2000" dirty="0"/>
              <a:t>The code encourages and promotes the development and</a:t>
            </a:r>
          </a:p>
          <a:p>
            <a:pPr>
              <a:defRPr/>
            </a:pPr>
            <a:r>
              <a:rPr lang="en-US" sz="2000" dirty="0"/>
              <a:t>implementation of policies and procedures that will lead to the creation of workplaces that are free of sexual harassment, where employers and employees respect one another’s integrity and dignity, their privacy, and their right to equity in the workplace. </a:t>
            </a:r>
            <a:r>
              <a:rPr lang="en-US" sz="2000" i="1" dirty="0"/>
              <a:t> SA Metal Group (Pty) v CCMA</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2738164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a:t>APPLICATION OF THE CODE</a:t>
            </a:r>
            <a:endParaRPr lang="en-US" dirty="0"/>
          </a:p>
        </p:txBody>
      </p:sp>
      <p:sp>
        <p:nvSpPr>
          <p:cNvPr id="3" name="Content Placeholder 2"/>
          <p:cNvSpPr>
            <a:spLocks noGrp="1"/>
          </p:cNvSpPr>
          <p:nvPr>
            <p:ph idx="1"/>
          </p:nvPr>
        </p:nvSpPr>
        <p:spPr/>
        <p:txBody>
          <a:bodyPr>
            <a:normAutofit lnSpcReduction="10000"/>
          </a:bodyPr>
          <a:lstStyle/>
          <a:p>
            <a:pPr>
              <a:defRPr/>
            </a:pPr>
            <a:r>
              <a:rPr lang="en-US" sz="2400" dirty="0"/>
              <a:t>The Code applies to employers, managers, job applicants, employees, contractors, clients, applicant’s for position others having dealings with the employer.</a:t>
            </a:r>
          </a:p>
          <a:p>
            <a:pPr>
              <a:defRPr/>
            </a:pPr>
            <a:r>
              <a:rPr lang="en-US" sz="2400" dirty="0"/>
              <a:t>non-employee victim of sexual harassment may file a grievance with the employer of the harasser, where the harassment has taken place in the workplace or in the course of the harasser’s employment. </a:t>
            </a:r>
            <a:r>
              <a:rPr lang="en-US" sz="2400" i="1" dirty="0"/>
              <a:t>Adrian Simmers v  Campbell South Africa &amp; others</a:t>
            </a:r>
            <a:r>
              <a:rPr lang="en-US" sz="2400" dirty="0"/>
              <a:t> (employee charged with harassment of a consultant off premises)</a:t>
            </a:r>
          </a:p>
          <a:p>
            <a:pPr>
              <a:defRPr/>
            </a:pPr>
            <a:r>
              <a:rPr lang="en-US" sz="2400" dirty="0"/>
              <a:t>However,  employer can’t charge an outsider</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1423785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SEXUAL HARASSMENT IS A FORM OF </a:t>
            </a:r>
            <a:r>
              <a:rPr lang="en-US" dirty="0" smtClean="0"/>
              <a:t>DISCRIMINATION (CLAUSE3</a:t>
            </a:r>
            <a:r>
              <a:rPr lang="en-US" dirty="0"/>
              <a:t>)</a:t>
            </a:r>
          </a:p>
        </p:txBody>
      </p:sp>
      <p:sp>
        <p:nvSpPr>
          <p:cNvPr id="3" name="Content Placeholder 2"/>
          <p:cNvSpPr>
            <a:spLocks noGrp="1"/>
          </p:cNvSpPr>
          <p:nvPr>
            <p:ph idx="1"/>
          </p:nvPr>
        </p:nvSpPr>
        <p:spPr/>
        <p:txBody>
          <a:bodyPr>
            <a:normAutofit/>
          </a:bodyPr>
          <a:lstStyle/>
          <a:p>
            <a:pPr>
              <a:defRPr/>
            </a:pPr>
            <a:r>
              <a:rPr lang="en-US" sz="2000" dirty="0"/>
              <a:t>Clause 3 is the restatement of section 6(3)</a:t>
            </a:r>
          </a:p>
          <a:p>
            <a:pPr algn="just">
              <a:defRPr/>
            </a:pPr>
            <a:r>
              <a:rPr lang="en-US" sz="2000" i="1" dirty="0" err="1"/>
              <a:t>Makoti</a:t>
            </a:r>
            <a:r>
              <a:rPr lang="en-US" sz="2000" i="1" dirty="0"/>
              <a:t> v Jesuit</a:t>
            </a:r>
            <a:r>
              <a:rPr lang="en-US" sz="2000" dirty="0"/>
              <a:t> “</a:t>
            </a:r>
            <a:r>
              <a:rPr lang="en-ZA" sz="2000" i="1" dirty="0"/>
              <a:t>The obverse of granting employment benefits in exchange for sexual favours, is when an employee is disadvantaged for not granting them. Clearly this is an impermissible criterion for differentiating in the treatment of employees and will constitute unfair discrimination. An employee dismissed on such basis is clearly dismissed for an impermissible reason and one that is unfairly discriminatory within the meaning of section 187(1)(f) of the LRA read with section 6(3) of the EEA (at paragraph 54)</a:t>
            </a:r>
            <a:r>
              <a:rPr lang="en-ZA" sz="2000" dirty="0"/>
              <a:t>.</a:t>
            </a:r>
            <a:endParaRPr lang="en-US" sz="2000" dirty="0"/>
          </a:p>
          <a:p>
            <a:endParaRPr lang="en-US" sz="2000"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1722613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TEST FOR SEXUAL HARASSMENT </a:t>
            </a:r>
            <a:r>
              <a:rPr lang="en-US" dirty="0" smtClean="0"/>
              <a:t/>
            </a:r>
            <a:br>
              <a:rPr lang="en-US" dirty="0" smtClean="0"/>
            </a:br>
            <a:r>
              <a:rPr lang="en-US" dirty="0" smtClean="0"/>
              <a:t>(</a:t>
            </a:r>
            <a:r>
              <a:rPr lang="en-US" dirty="0"/>
              <a:t>CLAUSE 4)</a:t>
            </a:r>
          </a:p>
        </p:txBody>
      </p:sp>
      <p:sp>
        <p:nvSpPr>
          <p:cNvPr id="3" name="Content Placeholder 2"/>
          <p:cNvSpPr>
            <a:spLocks noGrp="1"/>
          </p:cNvSpPr>
          <p:nvPr>
            <p:ph idx="1"/>
          </p:nvPr>
        </p:nvSpPr>
        <p:spPr/>
        <p:txBody>
          <a:bodyPr>
            <a:noAutofit/>
          </a:bodyPr>
          <a:lstStyle/>
          <a:p>
            <a:pPr marL="0" indent="0">
              <a:buNone/>
              <a:defRPr/>
            </a:pPr>
            <a:r>
              <a:rPr lang="en-US" sz="2000" dirty="0"/>
              <a:t>Sexual harassment is unwelcome conduct of a sexual nature that violates the</a:t>
            </a:r>
          </a:p>
          <a:p>
            <a:pPr>
              <a:buFont typeface="Arial" charset="0"/>
              <a:buChar char="•"/>
              <a:defRPr/>
            </a:pPr>
            <a:r>
              <a:rPr lang="en-US" sz="2000" dirty="0"/>
              <a:t>rights of an employee and constitutes a barrier to equity in the workplace,</a:t>
            </a:r>
          </a:p>
          <a:p>
            <a:pPr>
              <a:buFont typeface="Arial" charset="0"/>
              <a:buChar char="•"/>
              <a:defRPr/>
            </a:pPr>
            <a:r>
              <a:rPr lang="en-US" sz="2000" dirty="0"/>
              <a:t>taking into account all of the following factors:</a:t>
            </a:r>
          </a:p>
          <a:p>
            <a:pPr>
              <a:buFont typeface="Arial" charset="0"/>
              <a:buChar char="•"/>
              <a:defRPr/>
            </a:pPr>
            <a:r>
              <a:rPr lang="en-US" sz="2000" dirty="0"/>
              <a:t>whether the harassment is on the prohibited grounds of sex and/or gender and/or sexual orientation;</a:t>
            </a:r>
          </a:p>
          <a:p>
            <a:pPr>
              <a:defRPr/>
            </a:pPr>
            <a:r>
              <a:rPr lang="en-US" sz="2000" dirty="0"/>
              <a:t>whether the sexual conduct was unwelcome;</a:t>
            </a:r>
          </a:p>
          <a:p>
            <a:pPr>
              <a:defRPr/>
            </a:pPr>
            <a:r>
              <a:rPr lang="en-US" sz="2000" dirty="0"/>
              <a:t>the nature and extent of the sexual conduct; and</a:t>
            </a:r>
          </a:p>
          <a:p>
            <a:pPr>
              <a:defRPr/>
            </a:pPr>
            <a:r>
              <a:rPr lang="en-US" sz="2000" dirty="0"/>
              <a:t>the impact of the sexual conduct on the employee.</a:t>
            </a:r>
            <a:endParaRPr lang="en-ZA" sz="2000" u="sng" dirty="0"/>
          </a:p>
          <a:p>
            <a:endParaRPr lang="en-US" sz="2000"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1047758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TEST FOR SEXUAL HARASSMENT(CONTINUED)</a:t>
            </a:r>
          </a:p>
        </p:txBody>
      </p:sp>
      <p:sp>
        <p:nvSpPr>
          <p:cNvPr id="3" name="Content Placeholder 2"/>
          <p:cNvSpPr>
            <a:spLocks noGrp="1"/>
          </p:cNvSpPr>
          <p:nvPr>
            <p:ph idx="1"/>
          </p:nvPr>
        </p:nvSpPr>
        <p:spPr/>
        <p:txBody>
          <a:bodyPr>
            <a:normAutofit fontScale="92500" lnSpcReduction="10000"/>
          </a:bodyPr>
          <a:lstStyle/>
          <a:p>
            <a:pPr marL="0" indent="0" algn="just">
              <a:buNone/>
              <a:defRPr/>
            </a:pPr>
            <a:r>
              <a:rPr lang="en-ZA" u="sng" dirty="0"/>
              <a:t>Simmers v Campbell  “</a:t>
            </a:r>
            <a:r>
              <a:rPr lang="en-ZA" i="1" dirty="0"/>
              <a:t>The commissioner properly had regard to the Code of Good Practice on the Handling of Sexual Harassment Cases. But there was no evidence at the arbitration that </a:t>
            </a:r>
            <a:r>
              <a:rPr lang="en-ZA" i="1" dirty="0" err="1"/>
              <a:t>Simmers’s</a:t>
            </a:r>
            <a:r>
              <a:rPr lang="en-ZA" i="1" dirty="0"/>
              <a:t> conduct </a:t>
            </a:r>
            <a:r>
              <a:rPr lang="en-ZA" i="1" u="sng" dirty="0"/>
              <a:t>crossed the line where sexual attention becomes sexual harassment</a:t>
            </a:r>
            <a:r>
              <a:rPr lang="en-ZA" i="1" dirty="0"/>
              <a:t>. The  Code specifies that that is the case  when  -- </a:t>
            </a:r>
            <a:endParaRPr lang="en-US" i="1" dirty="0"/>
          </a:p>
          <a:p>
            <a:pPr algn="just">
              <a:buFont typeface="Arial" charset="0"/>
              <a:buChar char="•"/>
              <a:defRPr/>
            </a:pPr>
            <a:r>
              <a:rPr lang="en-ZA" i="1" dirty="0"/>
              <a:t>the behaviour is persisted in, although a single incident of harassment can constitute sexual harassment; </a:t>
            </a:r>
            <a:endParaRPr lang="en-US" i="1" dirty="0"/>
          </a:p>
          <a:p>
            <a:pPr algn="just">
              <a:buFont typeface="Arial" charset="0"/>
              <a:buChar char="•"/>
              <a:defRPr/>
            </a:pPr>
            <a:r>
              <a:rPr lang="en-ZA" i="1" dirty="0"/>
              <a:t>the complainant made it clear that she considers the behaviour offensive; and/or</a:t>
            </a:r>
            <a:endParaRPr lang="en-US" i="1" dirty="0"/>
          </a:p>
          <a:p>
            <a:pPr algn="just">
              <a:buFont typeface="Arial" charset="0"/>
              <a:buChar char="•"/>
              <a:defRPr/>
            </a:pPr>
            <a:r>
              <a:rPr lang="en-ZA" i="1" dirty="0"/>
              <a:t>the alleged perpetrator should have known that his behaviour was unacceptable.</a:t>
            </a:r>
            <a:endParaRPr lang="en-US" i="1" dirty="0"/>
          </a:p>
          <a:p>
            <a:pPr algn="just">
              <a:defRPr/>
            </a:pPr>
            <a:r>
              <a:rPr lang="en-ZA" i="1" dirty="0"/>
              <a:t>The Code makes it clear that a person may indicate that sexual conduct is unwelcome by walking away. That is what M. did in this case. Simmers did not pursue her. Verbal conduct includes sexual advances – but it must be unwelcome, and the alleged perpetrator should have known that or the recipient of the advance should have made it clear.</a:t>
            </a:r>
            <a:r>
              <a:rPr lang="en-US" i="1" dirty="0"/>
              <a:t> </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1461437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a:t>TEST FOR SEXUAL HARASSMENT</a:t>
            </a:r>
            <a:endParaRPr lang="en-US" dirty="0"/>
          </a:p>
        </p:txBody>
      </p:sp>
      <p:sp>
        <p:nvSpPr>
          <p:cNvPr id="3" name="Content Placeholder 2"/>
          <p:cNvSpPr>
            <a:spLocks noGrp="1"/>
          </p:cNvSpPr>
          <p:nvPr>
            <p:ph idx="1"/>
          </p:nvPr>
        </p:nvSpPr>
        <p:spPr/>
        <p:txBody>
          <a:bodyPr>
            <a:normAutofit/>
          </a:bodyPr>
          <a:lstStyle/>
          <a:p>
            <a:pPr marL="0" indent="0">
              <a:buNone/>
              <a:defRPr/>
            </a:pPr>
            <a:r>
              <a:rPr lang="en-US" sz="2000" dirty="0"/>
              <a:t>Simmers v Campbell (paragraph 27)</a:t>
            </a:r>
          </a:p>
          <a:p>
            <a:pPr>
              <a:defRPr/>
            </a:pPr>
            <a:r>
              <a:rPr lang="en-ZA" sz="2000" b="1" dirty="0"/>
              <a:t>It is true that a single incident of unwelcome sexual conduct can constitute sexual harassment. But it is trite that such an incident must be serious. It should constitute an impairment of the complainant’s dignity, taking into account her circumstances and the respective positions of the parties in the workplace. This nearly always involves an infringement of bodily integrity such as touching, groping, or some other form of sexual assault; or </a:t>
            </a:r>
            <a:r>
              <a:rPr lang="en-ZA" sz="2000" b="1" i="1" dirty="0"/>
              <a:t>quid pro quo</a:t>
            </a:r>
            <a:r>
              <a:rPr lang="en-ZA" sz="2000" b="1" dirty="0"/>
              <a:t> harassment. In this case, it is common cause that the Commissioner dealt with a single incident. He found so. Once M. made it plain to Simmers that it was not welcome, he backed off.</a:t>
            </a:r>
            <a:endParaRPr lang="en-US" sz="2000" dirty="0"/>
          </a:p>
          <a:p>
            <a:endParaRPr lang="en-US" sz="2000"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905552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TEST FOR SEXUAL HARASSMENT(CONTINUED)</a:t>
            </a:r>
          </a:p>
        </p:txBody>
      </p:sp>
      <p:sp>
        <p:nvSpPr>
          <p:cNvPr id="3" name="Content Placeholder 2"/>
          <p:cNvSpPr>
            <a:spLocks noGrp="1"/>
          </p:cNvSpPr>
          <p:nvPr>
            <p:ph idx="1"/>
          </p:nvPr>
        </p:nvSpPr>
        <p:spPr/>
        <p:txBody>
          <a:bodyPr>
            <a:noAutofit/>
          </a:bodyPr>
          <a:lstStyle/>
          <a:p>
            <a:pPr marL="0" indent="0">
              <a:buNone/>
              <a:defRPr/>
            </a:pPr>
            <a:r>
              <a:rPr lang="en-ZA" sz="2000" dirty="0"/>
              <a:t>Onus in terms of amended , Section 11 now provides:</a:t>
            </a:r>
            <a:endParaRPr lang="en-US" sz="2000" dirty="0"/>
          </a:p>
          <a:p>
            <a:pPr>
              <a:defRPr/>
            </a:pPr>
            <a:r>
              <a:rPr lang="en-ZA" sz="2000" dirty="0"/>
              <a:t>‘(1) If unfair discrimination is alleged on a ground listed in section 6 (1), the employer against whom the allegation is made must prove, on a balance of probabilities, that such discrimination-</a:t>
            </a:r>
            <a:endParaRPr lang="en-US" sz="2000" dirty="0"/>
          </a:p>
          <a:p>
            <a:pPr>
              <a:defRPr/>
            </a:pPr>
            <a:r>
              <a:rPr lang="en-ZA" sz="2000" i="1" dirty="0"/>
              <a:t>(a)</a:t>
            </a:r>
            <a:r>
              <a:rPr lang="en-ZA" sz="2000" dirty="0"/>
              <a:t>	did not take place as alleged; or</a:t>
            </a:r>
            <a:endParaRPr lang="en-US" sz="2000" dirty="0"/>
          </a:p>
          <a:p>
            <a:pPr>
              <a:defRPr/>
            </a:pPr>
            <a:r>
              <a:rPr lang="en-ZA" sz="2000" i="1" dirty="0"/>
              <a:t>(b)</a:t>
            </a:r>
            <a:r>
              <a:rPr lang="en-ZA" sz="2000" dirty="0"/>
              <a:t>	is rational and not unfair, or is otherwise justifiable.’</a:t>
            </a:r>
            <a:endParaRPr lang="en-US" sz="2000" dirty="0"/>
          </a:p>
          <a:p>
            <a:pPr marL="0" indent="0" algn="just">
              <a:buNone/>
              <a:defRPr/>
            </a:pPr>
            <a:r>
              <a:rPr lang="en-ZA" sz="2000" i="1" dirty="0" err="1"/>
              <a:t>Bandat</a:t>
            </a:r>
            <a:r>
              <a:rPr lang="en-ZA" sz="2000" i="1" dirty="0"/>
              <a:t> v De </a:t>
            </a:r>
            <a:r>
              <a:rPr lang="en-ZA" sz="2000" i="1" dirty="0" err="1"/>
              <a:t>Kok</a:t>
            </a:r>
            <a:r>
              <a:rPr lang="en-ZA" sz="2000" i="1" dirty="0"/>
              <a:t> and others</a:t>
            </a:r>
            <a:r>
              <a:rPr lang="en-ZA" sz="2000" dirty="0"/>
              <a:t>: </a:t>
            </a:r>
            <a:r>
              <a:rPr lang="en-ZA" sz="2000" i="1" dirty="0"/>
              <a:t>“What is clear is that following the amendment of section 11 of the EEA, all the employee party has to do is to allege that discrimination exists on one of the grounds specified in section 6(1), and the onus would squarely be on the employer party to prove that it does not exist.</a:t>
            </a:r>
            <a:endParaRPr lang="en-US" sz="2000" i="1" dirty="0"/>
          </a:p>
          <a:p>
            <a:endParaRPr lang="en-US" sz="2000"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178153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TEST FOR SEXUAL HARASSMENT(CONTINUED)</a:t>
            </a:r>
          </a:p>
        </p:txBody>
      </p:sp>
      <p:sp>
        <p:nvSpPr>
          <p:cNvPr id="3" name="Content Placeholder 2"/>
          <p:cNvSpPr>
            <a:spLocks noGrp="1"/>
          </p:cNvSpPr>
          <p:nvPr>
            <p:ph idx="1"/>
          </p:nvPr>
        </p:nvSpPr>
        <p:spPr/>
        <p:txBody>
          <a:bodyPr>
            <a:normAutofit lnSpcReduction="10000"/>
          </a:bodyPr>
          <a:lstStyle/>
          <a:p>
            <a:pPr marL="0" indent="0">
              <a:buNone/>
              <a:defRPr/>
            </a:pPr>
            <a:r>
              <a:rPr lang="en-ZA" sz="2000" dirty="0"/>
              <a:t>Onus in terms of amended , Section 11 now provides:</a:t>
            </a:r>
            <a:endParaRPr lang="en-US" sz="2000" dirty="0"/>
          </a:p>
          <a:p>
            <a:pPr>
              <a:defRPr/>
            </a:pPr>
            <a:r>
              <a:rPr lang="en-ZA" sz="2000" dirty="0"/>
              <a:t>‘(1) If unfair discrimination is alleged on a ground listed in section 6 (1), the employer against whom the allegation is made must prove, on a balance of probabilities, that such discrimination-</a:t>
            </a:r>
            <a:endParaRPr lang="en-US" sz="2000" dirty="0"/>
          </a:p>
          <a:p>
            <a:pPr>
              <a:defRPr/>
            </a:pPr>
            <a:r>
              <a:rPr lang="en-ZA" sz="2000" i="1" dirty="0"/>
              <a:t>(a)</a:t>
            </a:r>
            <a:r>
              <a:rPr lang="en-ZA" sz="2000" dirty="0"/>
              <a:t>	did not take place as alleged; or</a:t>
            </a:r>
            <a:endParaRPr lang="en-US" sz="2000" dirty="0"/>
          </a:p>
          <a:p>
            <a:pPr>
              <a:defRPr/>
            </a:pPr>
            <a:r>
              <a:rPr lang="en-ZA" sz="2000" i="1" dirty="0"/>
              <a:t>(b)</a:t>
            </a:r>
            <a:r>
              <a:rPr lang="en-ZA" sz="2000" dirty="0"/>
              <a:t>	is rational and not unfair, or is otherwise justifiable.’</a:t>
            </a:r>
            <a:endParaRPr lang="en-US" sz="2000" dirty="0"/>
          </a:p>
          <a:p>
            <a:pPr marL="0" indent="0" algn="just">
              <a:buNone/>
              <a:defRPr/>
            </a:pPr>
            <a:r>
              <a:rPr lang="en-ZA" sz="2000" i="1" dirty="0" err="1"/>
              <a:t>Bandat</a:t>
            </a:r>
            <a:r>
              <a:rPr lang="en-ZA" sz="2000" i="1" dirty="0"/>
              <a:t> v De </a:t>
            </a:r>
            <a:r>
              <a:rPr lang="en-ZA" sz="2000" i="1" dirty="0" err="1"/>
              <a:t>Kok</a:t>
            </a:r>
            <a:r>
              <a:rPr lang="en-ZA" sz="2000" i="1" dirty="0"/>
              <a:t> and others</a:t>
            </a:r>
            <a:r>
              <a:rPr lang="en-ZA" sz="2000" dirty="0"/>
              <a:t>: </a:t>
            </a:r>
            <a:r>
              <a:rPr lang="en-ZA" sz="2000" i="1" dirty="0"/>
              <a:t>“What is clear is that following the amendment of section 11 of the EEA, all the employee party has to do is to allege that discrimination exists on one of the grounds specified in section 6(1), and the onus would squarely be on the employer party to prove that it does not exist.</a:t>
            </a:r>
            <a:endParaRPr lang="en-US" sz="2000" i="1" dirty="0"/>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525991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FACTORS TO ESTABLISH SEXUAL </a:t>
            </a:r>
            <a:r>
              <a:rPr lang="en-US" dirty="0" smtClean="0"/>
              <a:t>HARASSMENT </a:t>
            </a:r>
            <a:r>
              <a:rPr lang="en-US" dirty="0"/>
              <a:t>(</a:t>
            </a:r>
            <a:r>
              <a:rPr lang="en-US" dirty="0" smtClean="0"/>
              <a:t>CLAUSE 5</a:t>
            </a:r>
            <a:r>
              <a:rPr lang="en-US" dirty="0"/>
              <a:t>)</a:t>
            </a:r>
          </a:p>
        </p:txBody>
      </p:sp>
      <p:sp>
        <p:nvSpPr>
          <p:cNvPr id="3" name="Content Placeholder 2"/>
          <p:cNvSpPr>
            <a:spLocks noGrp="1"/>
          </p:cNvSpPr>
          <p:nvPr>
            <p:ph idx="1"/>
          </p:nvPr>
        </p:nvSpPr>
        <p:spPr/>
        <p:txBody>
          <a:bodyPr/>
          <a:lstStyle/>
          <a:p>
            <a:pPr marL="0" indent="0">
              <a:buNone/>
              <a:defRPr/>
            </a:pPr>
            <a:r>
              <a:rPr lang="en-US" sz="2000" dirty="0"/>
              <a:t>Clause 5 codifies decisions of courts &amp; writings</a:t>
            </a:r>
          </a:p>
          <a:p>
            <a:pPr>
              <a:buFont typeface="Arial" charset="0"/>
              <a:buChar char="•"/>
              <a:defRPr/>
            </a:pPr>
            <a:r>
              <a:rPr lang="en-US" sz="2000" dirty="0"/>
              <a:t>On prohibited grounds(e.g. sexual orientation) </a:t>
            </a:r>
          </a:p>
          <a:p>
            <a:pPr>
              <a:buFont typeface="Arial" charset="0"/>
              <a:buChar char="•"/>
              <a:defRPr/>
            </a:pPr>
            <a:r>
              <a:rPr lang="en-US" sz="2000" dirty="0"/>
              <a:t>Conduct is unwanted persisted </a:t>
            </a:r>
          </a:p>
          <a:p>
            <a:pPr>
              <a:buFont typeface="Arial" charset="0"/>
              <a:buChar char="•"/>
              <a:defRPr/>
            </a:pPr>
            <a:r>
              <a:rPr lang="en-US" sz="2000" dirty="0"/>
              <a:t>Is of a sexual nature </a:t>
            </a:r>
          </a:p>
          <a:p>
            <a:pPr>
              <a:buFont typeface="Arial" charset="0"/>
              <a:buChar char="•"/>
              <a:defRPr/>
            </a:pPr>
            <a:r>
              <a:rPr lang="en-US" sz="2000" dirty="0"/>
              <a:t>Nature &amp; extent: </a:t>
            </a:r>
            <a:r>
              <a:rPr lang="en-US" sz="2000" dirty="0" err="1"/>
              <a:t>favours</a:t>
            </a:r>
            <a:r>
              <a:rPr lang="en-US" sz="2000" dirty="0"/>
              <a:t>; victimization</a:t>
            </a:r>
          </a:p>
          <a:p>
            <a:pPr>
              <a:buFont typeface="Arial" charset="0"/>
              <a:buChar char="•"/>
              <a:defRPr/>
            </a:pPr>
            <a:r>
              <a:rPr lang="en-US" sz="2000" dirty="0"/>
              <a:t>A single act may amount to sexual harassment </a:t>
            </a:r>
          </a:p>
          <a:p>
            <a:pPr>
              <a:buFont typeface="Arial" charset="0"/>
              <a:buChar char="•"/>
              <a:defRPr/>
            </a:pPr>
            <a:r>
              <a:rPr lang="en-US" sz="2000" dirty="0"/>
              <a:t>Position of perpetrator &amp; victim </a:t>
            </a:r>
          </a:p>
          <a:p>
            <a:pPr>
              <a:buFont typeface="Arial" charset="0"/>
              <a:buChar char="•"/>
              <a:defRPr/>
            </a:pPr>
            <a:r>
              <a:rPr lang="en-US" sz="2000" dirty="0"/>
              <a:t>Impact: impairment of dignity</a:t>
            </a:r>
          </a:p>
          <a:p>
            <a:endParaRPr lang="en-US" sz="2000"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3576737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5" name="Footer Placeholder 4"/>
          <p:cNvSpPr>
            <a:spLocks noGrp="1"/>
          </p:cNvSpPr>
          <p:nvPr>
            <p:ph type="ftr" sz="quarter" idx="11"/>
          </p:nvPr>
        </p:nvSpPr>
        <p:spPr/>
        <p:txBody>
          <a:bodyPr/>
          <a:lstStyle/>
          <a:p>
            <a:r>
              <a:rPr lang="en-ZA" smtClean="0"/>
              <a:t>@ CCMA </a:t>
            </a:r>
            <a:endParaRPr lang="en-ZA"/>
          </a:p>
        </p:txBody>
      </p:sp>
      <p:sp>
        <p:nvSpPr>
          <p:cNvPr id="3" name="Content Placeholder 2"/>
          <p:cNvSpPr>
            <a:spLocks noGrp="1"/>
          </p:cNvSpPr>
          <p:nvPr>
            <p:ph idx="1"/>
          </p:nvPr>
        </p:nvSpPr>
        <p:spPr/>
        <p:txBody>
          <a:bodyPr/>
          <a:lstStyle/>
          <a:p>
            <a:pPr>
              <a:defRPr/>
            </a:pPr>
            <a:r>
              <a:rPr lang="en-US" sz="2400" dirty="0"/>
              <a:t>Recent amendments to the provisions of the EEA, particularly those that for the fist time empower CCMA to adjudicate sexual harassment cases(which we all know is a form of discrimination) informed this presentation.</a:t>
            </a:r>
          </a:p>
          <a:p>
            <a:pPr>
              <a:defRPr/>
            </a:pPr>
            <a:r>
              <a:rPr lang="en-US" sz="2400" dirty="0"/>
              <a:t>In the past all discrimination cases were adjudicated in the LC after unsuccessful conciliation.</a:t>
            </a:r>
          </a:p>
          <a:p>
            <a:pPr>
              <a:defRPr/>
            </a:pPr>
            <a:r>
              <a:rPr lang="en-US" sz="2400" dirty="0"/>
              <a:t>Now section 10 of EEA gives CCMA jurisdiction</a:t>
            </a:r>
          </a:p>
          <a:p>
            <a:endParaRPr lang="en-US" dirty="0"/>
          </a:p>
        </p:txBody>
      </p:sp>
    </p:spTree>
    <p:extLst>
      <p:ext uri="{BB962C8B-B14F-4D97-AF65-F5344CB8AC3E}">
        <p14:creationId xmlns:p14="http://schemas.microsoft.com/office/powerpoint/2010/main" val="27384563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altLang="en-US" dirty="0"/>
              <a:t>HARASSMENT ON PROHIBITED GROUNDS </a:t>
            </a:r>
            <a:r>
              <a:rPr lang="en-US" altLang="en-US" dirty="0" smtClean="0"/>
              <a:t/>
            </a:r>
            <a:br>
              <a:rPr lang="en-US" altLang="en-US" dirty="0" smtClean="0"/>
            </a:br>
            <a:r>
              <a:rPr lang="en-US" altLang="en-US" sz="2700" dirty="0" smtClean="0"/>
              <a:t>(</a:t>
            </a:r>
            <a:r>
              <a:rPr lang="en-US" altLang="en-US" sz="2700" dirty="0"/>
              <a:t>sex, gender &amp; sexual orientation: same sex qualifies- Vodacom Services Provider v CCMA (para5-6)</a:t>
            </a:r>
            <a:endParaRPr lang="en-US" sz="2700" dirty="0"/>
          </a:p>
        </p:txBody>
      </p:sp>
      <p:sp>
        <p:nvSpPr>
          <p:cNvPr id="3" name="Content Placeholder 2"/>
          <p:cNvSpPr>
            <a:spLocks noGrp="1"/>
          </p:cNvSpPr>
          <p:nvPr>
            <p:ph idx="1"/>
          </p:nvPr>
        </p:nvSpPr>
        <p:spPr/>
        <p:txBody>
          <a:bodyPr>
            <a:normAutofit lnSpcReduction="10000"/>
          </a:bodyPr>
          <a:lstStyle/>
          <a:p>
            <a:r>
              <a:rPr lang="en-US" sz="2400" i="1" dirty="0"/>
              <a:t>G v Minister of Police</a:t>
            </a:r>
            <a:r>
              <a:rPr lang="en-US" sz="2400" dirty="0"/>
              <a:t>: “</a:t>
            </a:r>
            <a:r>
              <a:rPr lang="en-ZA" sz="2400" dirty="0"/>
              <a:t>The EEA does not define “harassment” but treats it as discrimination. It also does not define “sexual harassment”. The Code also treats sexual harassment as discrimination. It sets the test as “</a:t>
            </a:r>
            <a:r>
              <a:rPr lang="en-ZA" sz="2400" u="sng" dirty="0"/>
              <a:t>unwanted conduct of a sexual nature</a:t>
            </a:r>
            <a:r>
              <a:rPr lang="en-ZA" sz="2400" dirty="0"/>
              <a:t> that violates the rights of an employee and constitutes a barrier to equity in the workplace, taking into account certain factors. Conversely, behaviour that is desired, welcome, mutual or reciprocal is excluded from the definition”.(paragraph11-12</a:t>
            </a:r>
            <a:r>
              <a:rPr lang="en-ZA" sz="2400" dirty="0" smtClean="0"/>
              <a:t>) </a:t>
            </a:r>
            <a:r>
              <a:rPr lang="en-US" sz="2400" i="1" dirty="0"/>
              <a:t>Vodacom Services Provider v the CCMA and another </a:t>
            </a:r>
            <a:r>
              <a:rPr lang="en-US" sz="2400" dirty="0"/>
              <a:t>at paragraph 4-5</a:t>
            </a:r>
          </a:p>
          <a:p>
            <a:endParaRPr lang="en-US" sz="2400" dirty="0"/>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38695702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dirty="0"/>
              <a:t>UNWELCOME CONDUCT:  a desired, welcome, mutual or reciprocal  conduct excluded:</a:t>
            </a:r>
            <a:endParaRPr lang="en-US" dirty="0"/>
          </a:p>
        </p:txBody>
      </p:sp>
      <p:sp>
        <p:nvSpPr>
          <p:cNvPr id="3" name="Content Placeholder 2"/>
          <p:cNvSpPr>
            <a:spLocks noGrp="1"/>
          </p:cNvSpPr>
          <p:nvPr>
            <p:ph idx="1"/>
          </p:nvPr>
        </p:nvSpPr>
        <p:spPr/>
        <p:txBody>
          <a:bodyPr/>
          <a:lstStyle/>
          <a:p>
            <a:pPr>
              <a:buFont typeface="Arial" charset="0"/>
              <a:buChar char="•"/>
              <a:defRPr/>
            </a:pPr>
            <a:r>
              <a:rPr lang="en-US" sz="2400" dirty="0"/>
              <a:t>the victim has a duty to show that the conduct is unwelcome, depending on circumstances.</a:t>
            </a:r>
          </a:p>
          <a:p>
            <a:pPr marL="0" indent="0">
              <a:buNone/>
              <a:defRPr/>
            </a:pPr>
            <a:r>
              <a:rPr lang="en-US" sz="2400" u="sng" dirty="0"/>
              <a:t>Sec61 of the EEA requires immediate reporting to employer: </a:t>
            </a:r>
            <a:r>
              <a:rPr lang="en-US" sz="2400" dirty="0"/>
              <a:t>"in instances of sexual harassment, the word “ immediately" shall mean, as soon as is reasonably possible in the circumstances and with out undue delay, taking into account the nature of sexual harassment, including that it is a sensitive issue, that the complainant may fear reprisals and the relative positions of the complainant and the alleged perpetrator in the workplace.</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1261195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a:t>UNWELCOME CONDUCT TO BE COMMUNICATED</a:t>
            </a:r>
            <a:endParaRPr lang="en-US" dirty="0"/>
          </a:p>
        </p:txBody>
      </p:sp>
      <p:sp>
        <p:nvSpPr>
          <p:cNvPr id="3" name="Content Placeholder 2"/>
          <p:cNvSpPr>
            <a:spLocks noGrp="1"/>
          </p:cNvSpPr>
          <p:nvPr>
            <p:ph idx="1"/>
          </p:nvPr>
        </p:nvSpPr>
        <p:spPr/>
        <p:txBody>
          <a:bodyPr>
            <a:normAutofit/>
          </a:bodyPr>
          <a:lstStyle/>
          <a:p>
            <a:r>
              <a:rPr lang="en-US" altLang="en-US" sz="2400" i="1" dirty="0" err="1"/>
              <a:t>Bandat</a:t>
            </a:r>
            <a:r>
              <a:rPr lang="en-US" altLang="en-US" sz="2400" i="1" dirty="0"/>
              <a:t> v </a:t>
            </a:r>
            <a:r>
              <a:rPr lang="en-US" altLang="en-US" sz="2400" i="1" dirty="0" err="1"/>
              <a:t>Kok</a:t>
            </a:r>
            <a:r>
              <a:rPr lang="en-US" altLang="en-US" sz="2400" i="1" dirty="0"/>
              <a:t>: “</a:t>
            </a:r>
            <a:r>
              <a:rPr lang="en-GB" altLang="en-US" sz="2400" i="1" dirty="0"/>
              <a:t>Anderson advised the applicant that she had to call on the first respondent to stop this conduct immediately. Anderson recommended that this be done in writing. Anderson advised the applicant that if the first respondent would then not stop, he would be liable for sexual harassment. Despite this clear advice, the applicant did nothing. She did not confront the first respondent, or tell him what conduct she found unacceptable. She did not call on him to stop anything. She raised nothing in writing (paragraph32).</a:t>
            </a:r>
            <a:endParaRPr lang="en-US" altLang="en-US" sz="2400" i="1" dirty="0"/>
          </a:p>
          <a:p>
            <a:endParaRPr lang="en-US" sz="2400"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13761418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a:t>However duty to reject unwelcome conduct depends on circumstances </a:t>
            </a:r>
            <a:endParaRPr lang="en-US" dirty="0"/>
          </a:p>
        </p:txBody>
      </p:sp>
      <p:sp>
        <p:nvSpPr>
          <p:cNvPr id="3" name="Content Placeholder 2"/>
          <p:cNvSpPr>
            <a:spLocks noGrp="1"/>
          </p:cNvSpPr>
          <p:nvPr>
            <p:ph idx="1"/>
          </p:nvPr>
        </p:nvSpPr>
        <p:spPr/>
        <p:txBody>
          <a:bodyPr/>
          <a:lstStyle/>
          <a:p>
            <a:r>
              <a:rPr lang="en-US" sz="2000" i="1" dirty="0"/>
              <a:t>Gaga v Anglo Platinum: “The rule against sexual harassment targets, amongst other things, reprehensible expressions of misplaced authority by superiors towards their subordinates.  The fact that the subordinate may present as ambivalent, or even momentarily be flattered by the attention, is no excuse; particularly where at some stage in an ongoing situation she signals her discomfort. If not the initial </a:t>
            </a:r>
            <a:r>
              <a:rPr lang="en-US" sz="2000" i="1" dirty="0" err="1"/>
              <a:t>behaviour</a:t>
            </a:r>
            <a:r>
              <a:rPr lang="en-US" sz="2000" i="1" dirty="0"/>
              <a:t>, then, at the very least, the persistence therein is unacceptable.  By applying too narrow a definition of sexual harassment, the commissioner overlooked these considerations and made a material error that denied the first respondent a full and fair determination of the issues; thereby committing an irregularity or misconduct (paragraph 41)</a:t>
            </a:r>
            <a:r>
              <a:rPr lang="en-US" sz="2000" dirty="0"/>
              <a:t>.</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20826972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a:t>COPING MECHANISM SHOULD NOT REGARDED AS RECIPROCITY </a:t>
            </a:r>
            <a:endParaRPr lang="en-US" dirty="0"/>
          </a:p>
        </p:txBody>
      </p:sp>
      <p:sp>
        <p:nvSpPr>
          <p:cNvPr id="3" name="Content Placeholder 2"/>
          <p:cNvSpPr>
            <a:spLocks noGrp="1"/>
          </p:cNvSpPr>
          <p:nvPr>
            <p:ph idx="1"/>
          </p:nvPr>
        </p:nvSpPr>
        <p:spPr/>
        <p:txBody>
          <a:bodyPr/>
          <a:lstStyle/>
          <a:p>
            <a:pPr algn="just"/>
            <a:r>
              <a:rPr lang="en-US" altLang="en-US" sz="2400" dirty="0"/>
              <a:t>Gaga v Anglo Platinum: </a:t>
            </a:r>
            <a:r>
              <a:rPr lang="en-US" altLang="en-US" sz="2400" i="1" dirty="0"/>
              <a:t>There is accordingly no rational basis justifying the commissioner’s conclusion that there was no sexual harassment on the limited ground that the remarks and </a:t>
            </a:r>
            <a:r>
              <a:rPr lang="en-US" altLang="en-US" sz="2400" i="1" dirty="0" err="1"/>
              <a:t>behaviour</a:t>
            </a:r>
            <a:r>
              <a:rPr lang="en-US" altLang="en-US" sz="2400" i="1" dirty="0"/>
              <a:t> caused no offence or discomfort.  The evidence established that the remarks and </a:t>
            </a:r>
            <a:r>
              <a:rPr lang="en-US" altLang="en-US" sz="2400" i="1" dirty="0" err="1"/>
              <a:t>behaviour</a:t>
            </a:r>
            <a:r>
              <a:rPr lang="en-US" altLang="en-US" sz="2400" i="1" dirty="0"/>
              <a:t> were unwelcome and inappropriately repeated despite being declined</a:t>
            </a:r>
            <a:r>
              <a:rPr lang="en-US" altLang="en-US" sz="2400" dirty="0"/>
              <a:t>(Paragraph43)</a:t>
            </a:r>
          </a:p>
          <a:p>
            <a:pPr algn="just"/>
            <a:r>
              <a:rPr lang="en-US" altLang="en-US" sz="2400" dirty="0"/>
              <a:t>See </a:t>
            </a:r>
            <a:r>
              <a:rPr lang="en-US" altLang="en-US" sz="2400" i="1" dirty="0"/>
              <a:t>G v Minister of Police </a:t>
            </a:r>
            <a:r>
              <a:rPr lang="en-US" altLang="en-US" sz="2400" dirty="0"/>
              <a:t>(para111-121&amp; comments on paragraphs 126-128 on wards)</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27393427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a:t>REASONS FOR NOT COMPLAINING OR VOICING REJECTION TO BE UNPACKED</a:t>
            </a:r>
            <a:endParaRPr lang="en-US" dirty="0"/>
          </a:p>
        </p:txBody>
      </p:sp>
      <p:sp>
        <p:nvSpPr>
          <p:cNvPr id="3" name="Content Placeholder 2"/>
          <p:cNvSpPr>
            <a:spLocks noGrp="1"/>
          </p:cNvSpPr>
          <p:nvPr>
            <p:ph idx="1"/>
          </p:nvPr>
        </p:nvSpPr>
        <p:spPr/>
        <p:txBody>
          <a:bodyPr>
            <a:normAutofit lnSpcReduction="10000"/>
          </a:bodyPr>
          <a:lstStyle/>
          <a:p>
            <a:pPr marL="0" indent="0">
              <a:buNone/>
              <a:defRPr/>
            </a:pPr>
            <a:r>
              <a:rPr lang="en-US" sz="2400" i="1" dirty="0" err="1"/>
              <a:t>Makoti</a:t>
            </a:r>
            <a:r>
              <a:rPr lang="en-US" sz="2400" i="1" dirty="0"/>
              <a:t> v Jesuit Refugee Service SA</a:t>
            </a:r>
            <a:r>
              <a:rPr lang="en-US" sz="2400" dirty="0"/>
              <a:t>: “</a:t>
            </a:r>
            <a:r>
              <a:rPr lang="en-ZA" sz="2400" i="1" dirty="0"/>
              <a:t>The applicant's testimony of the specific acts of sexually aggressive behaviour of the director aimed at her was relatively detailed, plausible and could not be directly contradicted by the respondent. Understandably, the respondent sought to suggest that her account ought not to be believed because she never raised any grievance about it at the time. It is true that the applicant's failure to make an issue of a deeply felt grievance at the time when it was suffered calls for a plausible explanation, which must be carefully assessed”(</a:t>
            </a:r>
            <a:r>
              <a:rPr lang="en-US" sz="2400" dirty="0"/>
              <a:t>at para 44).</a:t>
            </a:r>
          </a:p>
          <a:p>
            <a:pPr>
              <a:buFont typeface="Arial" charset="0"/>
              <a:buChar char="•"/>
              <a:defRPr/>
            </a:pPr>
            <a:endParaRPr lang="en-US" dirty="0"/>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2881204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NATURE OF THE CONDUCT</a:t>
            </a:r>
            <a:endParaRPr lang="en-US" dirty="0"/>
          </a:p>
        </p:txBody>
      </p:sp>
      <p:sp>
        <p:nvSpPr>
          <p:cNvPr id="3" name="Content Placeholder 2"/>
          <p:cNvSpPr>
            <a:spLocks noGrp="1"/>
          </p:cNvSpPr>
          <p:nvPr>
            <p:ph idx="1"/>
          </p:nvPr>
        </p:nvSpPr>
        <p:spPr/>
        <p:txBody>
          <a:bodyPr/>
          <a:lstStyle/>
          <a:p>
            <a:r>
              <a:rPr lang="en-US" altLang="en-US" sz="2400" dirty="0"/>
              <a:t>Serious verbal and physical: </a:t>
            </a:r>
            <a:r>
              <a:rPr lang="en-US" altLang="en-US" sz="2400" i="1" dirty="0"/>
              <a:t>Vodacom Service Provider v CCMA (words, touching, photos, exposure)</a:t>
            </a:r>
          </a:p>
          <a:p>
            <a:r>
              <a:rPr lang="en-US" altLang="en-US" sz="2400" i="1" dirty="0"/>
              <a:t>Gaga v Anglo Platinum- comments</a:t>
            </a:r>
          </a:p>
          <a:p>
            <a:r>
              <a:rPr lang="en-US" altLang="en-US" sz="2400" i="1" dirty="0"/>
              <a:t>Jesuit v </a:t>
            </a:r>
            <a:r>
              <a:rPr lang="en-US" altLang="en-US" sz="2400" i="1" dirty="0" err="1"/>
              <a:t>Makoti</a:t>
            </a:r>
            <a:r>
              <a:rPr lang="en-US" altLang="en-US" sz="2400" i="1" dirty="0"/>
              <a:t>- obverse of quid pro quo/ denial of benefits, para54</a:t>
            </a:r>
          </a:p>
          <a:p>
            <a:r>
              <a:rPr lang="en-US" altLang="en-US" sz="2400" i="1" dirty="0"/>
              <a:t>SA Metal Group: hugging, kissing, comments</a:t>
            </a:r>
          </a:p>
          <a:p>
            <a:r>
              <a:rPr lang="en-US" altLang="en-US" sz="2400" i="1" dirty="0" err="1"/>
              <a:t>Potgieter</a:t>
            </a:r>
            <a:r>
              <a:rPr lang="en-US" altLang="en-US" sz="2400" i="1" dirty="0"/>
              <a:t> v Minister of Police: touching</a:t>
            </a:r>
          </a:p>
          <a:p>
            <a:r>
              <a:rPr lang="en-US" altLang="en-US" sz="2400" i="1" dirty="0"/>
              <a:t>G v Minister of Police: longstanding sexual relationship </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39984017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a:t>A SINGLE INCIDENT MAY CONSTITUTE SEXUAL HARASSMENT </a:t>
            </a:r>
            <a:endParaRPr lang="en-US" dirty="0"/>
          </a:p>
        </p:txBody>
      </p:sp>
      <p:sp>
        <p:nvSpPr>
          <p:cNvPr id="3" name="Content Placeholder 2"/>
          <p:cNvSpPr>
            <a:spLocks noGrp="1"/>
          </p:cNvSpPr>
          <p:nvPr>
            <p:ph idx="1"/>
          </p:nvPr>
        </p:nvSpPr>
        <p:spPr/>
        <p:txBody>
          <a:bodyPr/>
          <a:lstStyle/>
          <a:p>
            <a:r>
              <a:rPr lang="en-US" sz="2400" i="1" dirty="0" err="1"/>
              <a:t>Mokoena</a:t>
            </a:r>
            <a:r>
              <a:rPr lang="en-US" sz="2400" i="1" dirty="0"/>
              <a:t> and Another v Garden Art Ltd and Another: </a:t>
            </a:r>
            <a:r>
              <a:rPr lang="en-ZA" sz="2400" i="1" dirty="0"/>
              <a:t>‘Sexual attention becomes sexual harassment if the behaviour is persisted in, although a single incident of harassment may constitute sexual harassment, the recipient has made it clear that the behaviour is considered offensive and the perpetrator should have known that the </a:t>
            </a:r>
            <a:r>
              <a:rPr lang="en-ZA" sz="2400" dirty="0"/>
              <a:t>behaviour would be regarded as unacceptable.’</a:t>
            </a:r>
            <a:r>
              <a:rPr lang="en-US" sz="2400" dirty="0"/>
              <a:t> a</a:t>
            </a:r>
            <a:r>
              <a:rPr lang="en-ZA" sz="2400" dirty="0"/>
              <a:t>t paragraph  47.</a:t>
            </a:r>
            <a:endParaRPr lang="en-US" sz="2400" dirty="0"/>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26825323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altLang="en-US" dirty="0"/>
              <a:t>GUIDING PRINCIPLES (CLAUSE6): GIVING ONTENT ON THE EMPLOYER OBLIGATIONS IN SECTION 60 OF EEA </a:t>
            </a:r>
            <a:endParaRPr lang="en-US" dirty="0"/>
          </a:p>
        </p:txBody>
      </p:sp>
      <p:sp>
        <p:nvSpPr>
          <p:cNvPr id="3" name="Content Placeholder 2"/>
          <p:cNvSpPr>
            <a:spLocks noGrp="1"/>
          </p:cNvSpPr>
          <p:nvPr>
            <p:ph idx="1"/>
          </p:nvPr>
        </p:nvSpPr>
        <p:spPr>
          <a:xfrm>
            <a:off x="677334" y="2525714"/>
            <a:ext cx="8596668" cy="3880773"/>
          </a:xfrm>
        </p:spPr>
        <p:txBody>
          <a:bodyPr/>
          <a:lstStyle/>
          <a:p>
            <a:pPr marL="0" indent="0">
              <a:buNone/>
              <a:defRPr/>
            </a:pPr>
            <a:r>
              <a:rPr lang="en-US" dirty="0"/>
              <a:t>Employer and management obliged:</a:t>
            </a:r>
          </a:p>
          <a:p>
            <a:pPr>
              <a:buFont typeface="Arial" charset="0"/>
              <a:buChar char="•"/>
              <a:defRPr/>
            </a:pPr>
            <a:r>
              <a:rPr lang="en-US" dirty="0"/>
              <a:t>Create &amp; maintain environment where dignity of employee is respected;</a:t>
            </a:r>
          </a:p>
          <a:p>
            <a:pPr>
              <a:buFont typeface="Arial" charset="0"/>
              <a:buChar char="•"/>
              <a:defRPr/>
            </a:pPr>
            <a:r>
              <a:rPr lang="en-US" dirty="0"/>
              <a:t>To refrain from sexually harassing employees;</a:t>
            </a:r>
          </a:p>
          <a:p>
            <a:pPr>
              <a:buFont typeface="Arial" charset="0"/>
              <a:buChar char="•"/>
              <a:defRPr/>
            </a:pPr>
            <a:r>
              <a:rPr lang="en-US" dirty="0"/>
              <a:t>Protect its employees/customers from sexual harassment</a:t>
            </a:r>
          </a:p>
          <a:p>
            <a:pPr>
              <a:buFont typeface="Arial" charset="0"/>
              <a:buChar char="•"/>
              <a:defRPr/>
            </a:pPr>
            <a:r>
              <a:rPr lang="en-US" dirty="0"/>
              <a:t>To take appropriate action in cases of sexual harassment: </a:t>
            </a:r>
            <a:r>
              <a:rPr lang="en-US" dirty="0" err="1"/>
              <a:t>Potgieter</a:t>
            </a:r>
            <a:r>
              <a:rPr lang="en-US" dirty="0"/>
              <a:t> v Minister of Police</a:t>
            </a:r>
          </a:p>
          <a:p>
            <a:pPr>
              <a:buFont typeface="Arial" charset="0"/>
              <a:buChar char="•"/>
              <a:defRPr/>
            </a:pPr>
            <a:r>
              <a:rPr lang="en-US" dirty="0" err="1"/>
              <a:t>Mokoena</a:t>
            </a:r>
            <a:r>
              <a:rPr lang="en-US" dirty="0"/>
              <a:t> v Garden Art Ltd</a:t>
            </a:r>
          </a:p>
          <a:p>
            <a:pPr>
              <a:buFont typeface="Arial" charset="0"/>
              <a:buChar char="•"/>
              <a:defRPr/>
            </a:pPr>
            <a:r>
              <a:rPr lang="en-US" dirty="0" err="1"/>
              <a:t>Makoti</a:t>
            </a:r>
            <a:r>
              <a:rPr lang="en-US" dirty="0"/>
              <a:t> v Jesuit (failure to take action exposes employer to liability in terms of sec60 of EEA  </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3368586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a:t>OBLIGATION TO ADOPT SEXUAL HARASSMENT POLICIES(CLAUSE7)</a:t>
            </a:r>
            <a:endParaRPr lang="en-US" dirty="0"/>
          </a:p>
        </p:txBody>
      </p:sp>
      <p:sp>
        <p:nvSpPr>
          <p:cNvPr id="3" name="Content Placeholder 2"/>
          <p:cNvSpPr>
            <a:spLocks noGrp="1"/>
          </p:cNvSpPr>
          <p:nvPr>
            <p:ph idx="1"/>
          </p:nvPr>
        </p:nvSpPr>
        <p:spPr/>
        <p:txBody>
          <a:bodyPr>
            <a:normAutofit lnSpcReduction="10000"/>
          </a:bodyPr>
          <a:lstStyle/>
          <a:p>
            <a:r>
              <a:rPr lang="en-US" altLang="en-US" sz="2400" dirty="0"/>
              <a:t>Places an obligation on employer’s subject to existing collective agreements to adopt sexual harassment policy covering all topics in the Code: Policies subject to the Code</a:t>
            </a:r>
          </a:p>
          <a:p>
            <a:r>
              <a:rPr lang="en-US" altLang="en-US" sz="2400" dirty="0"/>
              <a:t>Policies to make sexual harassment an offence</a:t>
            </a:r>
          </a:p>
          <a:p>
            <a:r>
              <a:rPr lang="en-US" altLang="en-US" sz="2400" dirty="0"/>
              <a:t>In the absence of Policy, provisions of the Code apply: </a:t>
            </a:r>
            <a:r>
              <a:rPr lang="en-US" altLang="en-US" sz="2400" i="1" dirty="0"/>
              <a:t>Simmers v Campbell “</a:t>
            </a:r>
            <a:r>
              <a:rPr lang="en-ZA" altLang="en-US" sz="2400" i="1" dirty="0"/>
              <a:t>CSA does not have a policy on sexual harassment. </a:t>
            </a:r>
            <a:r>
              <a:rPr lang="en-ZA" altLang="en-US" sz="2400" i="1" u="sng" dirty="0"/>
              <a:t>The commissioner properly had regard to the Code of Good Practice on the Handling of Sexual Harassment Cases</a:t>
            </a:r>
            <a:r>
              <a:rPr lang="en-US" altLang="en-US" sz="2400" i="1" dirty="0"/>
              <a:t>.</a:t>
            </a:r>
            <a:r>
              <a:rPr lang="en-US" altLang="en-US" sz="2400" dirty="0"/>
              <a:t>”(paragraph 26)</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3506464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INTERNATIONAL LAW</a:t>
            </a:r>
            <a:endParaRPr lang="en-US" dirty="0"/>
          </a:p>
        </p:txBody>
      </p:sp>
      <p:sp>
        <p:nvSpPr>
          <p:cNvPr id="5" name="Footer Placeholder 4"/>
          <p:cNvSpPr>
            <a:spLocks noGrp="1"/>
          </p:cNvSpPr>
          <p:nvPr>
            <p:ph type="ftr" sz="quarter" idx="11"/>
          </p:nvPr>
        </p:nvSpPr>
        <p:spPr/>
        <p:txBody>
          <a:bodyPr/>
          <a:lstStyle/>
          <a:p>
            <a:r>
              <a:rPr lang="en-ZA" smtClean="0"/>
              <a:t>@ CCMA </a:t>
            </a:r>
            <a:endParaRPr lang="en-ZA"/>
          </a:p>
        </p:txBody>
      </p:sp>
      <p:sp>
        <p:nvSpPr>
          <p:cNvPr id="3" name="Content Placeholder 2"/>
          <p:cNvSpPr>
            <a:spLocks noGrp="1"/>
          </p:cNvSpPr>
          <p:nvPr>
            <p:ph idx="1"/>
          </p:nvPr>
        </p:nvSpPr>
        <p:spPr/>
        <p:txBody>
          <a:bodyPr/>
          <a:lstStyle/>
          <a:p>
            <a:pPr marL="0" indent="0">
              <a:buNone/>
              <a:defRPr/>
            </a:pPr>
            <a:r>
              <a:rPr lang="en-US" sz="2400" dirty="0"/>
              <a:t>Constitutional obligations</a:t>
            </a:r>
          </a:p>
          <a:p>
            <a:pPr>
              <a:defRPr/>
            </a:pPr>
            <a:r>
              <a:rPr lang="en-US" sz="2400" dirty="0"/>
              <a:t>section 39 to consider international law when interpreting the rights in chapter 2.</a:t>
            </a:r>
          </a:p>
          <a:p>
            <a:pPr>
              <a:defRPr/>
            </a:pPr>
            <a:r>
              <a:rPr lang="en-US" sz="2400" dirty="0"/>
              <a:t>Section 231-RSA to respect international law</a:t>
            </a:r>
          </a:p>
          <a:p>
            <a:pPr>
              <a:defRPr/>
            </a:pPr>
            <a:r>
              <a:rPr lang="en-US" sz="2400" dirty="0"/>
              <a:t>Section 233- courts to adopt an interpretation that is consistent with international law</a:t>
            </a:r>
          </a:p>
          <a:p>
            <a:endParaRPr lang="en-US" dirty="0"/>
          </a:p>
        </p:txBody>
      </p:sp>
    </p:spTree>
    <p:extLst>
      <p:ext uri="{BB962C8B-B14F-4D97-AF65-F5344CB8AC3E}">
        <p14:creationId xmlns:p14="http://schemas.microsoft.com/office/powerpoint/2010/main" val="7395511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a:t>OBLIGATORY PROCEDURES IN SEXUAL HARASSMENT POLICIES </a:t>
            </a:r>
            <a:endParaRPr lang="en-US" dirty="0"/>
          </a:p>
        </p:txBody>
      </p:sp>
      <p:sp>
        <p:nvSpPr>
          <p:cNvPr id="3" name="Content Placeholder 2"/>
          <p:cNvSpPr>
            <a:spLocks noGrp="1"/>
          </p:cNvSpPr>
          <p:nvPr>
            <p:ph idx="1"/>
          </p:nvPr>
        </p:nvSpPr>
        <p:spPr/>
        <p:txBody>
          <a:bodyPr/>
          <a:lstStyle/>
          <a:p>
            <a:r>
              <a:rPr lang="en-US" altLang="en-US" sz="2000" dirty="0"/>
              <a:t>Policy to be accommodative and ensure privacy &amp; dignity for any reporting;</a:t>
            </a:r>
          </a:p>
          <a:p>
            <a:r>
              <a:rPr lang="en-US" altLang="en-US" sz="2000" dirty="0"/>
              <a:t>To have both formal and informal procedures(restorative and penal contents)</a:t>
            </a:r>
          </a:p>
          <a:p>
            <a:r>
              <a:rPr lang="en-US" altLang="en-US" sz="2000" dirty="0"/>
              <a:t>The contents and procedures publicized;</a:t>
            </a:r>
          </a:p>
          <a:p>
            <a:r>
              <a:rPr lang="en-US" altLang="en-US" sz="2000" dirty="0"/>
              <a:t>The right to refer to CCMA to be publicized should internal grievance process fail;</a:t>
            </a:r>
          </a:p>
          <a:p>
            <a:r>
              <a:rPr lang="en-US" altLang="en-US" sz="2000" dirty="0"/>
              <a:t>Perpetrator’s right to refer to CCMA publicized</a:t>
            </a:r>
          </a:p>
          <a:p>
            <a:r>
              <a:rPr lang="en-US" altLang="en-US" sz="2000" dirty="0"/>
              <a:t>Retaliation/ victimization after legitimate reporting to be penalized</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3418907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smtClean="0"/>
              <a:t>IMPORTANT </a:t>
            </a:r>
            <a:r>
              <a:rPr lang="en-US" altLang="en-US" dirty="0"/>
              <a:t>CASES ON THE APPLICATION OF THE CODE</a:t>
            </a:r>
            <a:endParaRPr lang="en-US" dirty="0"/>
          </a:p>
        </p:txBody>
      </p:sp>
      <p:sp>
        <p:nvSpPr>
          <p:cNvPr id="3" name="Content Placeholder 2"/>
          <p:cNvSpPr>
            <a:spLocks noGrp="1"/>
          </p:cNvSpPr>
          <p:nvPr>
            <p:ph idx="1"/>
          </p:nvPr>
        </p:nvSpPr>
        <p:spPr/>
        <p:txBody>
          <a:bodyPr/>
          <a:lstStyle/>
          <a:p>
            <a:r>
              <a:rPr lang="en-US" altLang="en-US" sz="2400" dirty="0"/>
              <a:t>SA METAL GROUP: failure to apply the (correct) code is a reviewable irregularity. Correct legal approach is to consider the Code, evidence in totality and the relative position of the parties. (verbal/written banter, kissing &amp; hugging).</a:t>
            </a:r>
          </a:p>
          <a:p>
            <a:r>
              <a:rPr lang="en-US" altLang="en-US" sz="2400" i="1" dirty="0"/>
              <a:t>Vodacom v CCMA</a:t>
            </a:r>
            <a:r>
              <a:rPr lang="en-US" altLang="en-US" sz="2400" dirty="0"/>
              <a:t>: Female superior exposed herself to juniors, sexual comments and touching;</a:t>
            </a:r>
          </a:p>
          <a:p>
            <a:r>
              <a:rPr lang="en-US" altLang="en-US" sz="2400" dirty="0"/>
              <a:t>Gaga: suggestive talk to a junior, revealed at exit interview: similar fact evidence used.</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32190322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IMPORTANT CASES</a:t>
            </a:r>
            <a:endParaRPr lang="en-US" dirty="0"/>
          </a:p>
        </p:txBody>
      </p:sp>
      <p:sp>
        <p:nvSpPr>
          <p:cNvPr id="3" name="Content Placeholder 2"/>
          <p:cNvSpPr>
            <a:spLocks noGrp="1"/>
          </p:cNvSpPr>
          <p:nvPr>
            <p:ph idx="1"/>
          </p:nvPr>
        </p:nvSpPr>
        <p:spPr/>
        <p:txBody>
          <a:bodyPr/>
          <a:lstStyle/>
          <a:p>
            <a:r>
              <a:rPr lang="en-US" altLang="en-US" sz="2400" i="1" dirty="0" err="1"/>
              <a:t>Makoti</a:t>
            </a:r>
            <a:r>
              <a:rPr lang="en-US" altLang="en-US" sz="2400" i="1" dirty="0"/>
              <a:t> v Jesuit</a:t>
            </a:r>
            <a:r>
              <a:rPr lang="en-US" altLang="en-US" sz="2400" dirty="0"/>
              <a:t>: deprivation of benefits. Failure to renew a contract of employment</a:t>
            </a:r>
          </a:p>
          <a:p>
            <a:r>
              <a:rPr lang="en-US" altLang="en-US" sz="2400" i="1" dirty="0" err="1"/>
              <a:t>Potgieter</a:t>
            </a:r>
            <a:r>
              <a:rPr lang="en-US" altLang="en-US" sz="2400" i="1" dirty="0"/>
              <a:t> v National Commissioner:</a:t>
            </a:r>
            <a:r>
              <a:rPr lang="en-US" altLang="en-US" sz="2400" dirty="0"/>
              <a:t> a colleague tried to kiss her &amp; superior called her </a:t>
            </a:r>
            <a:r>
              <a:rPr lang="en-US" altLang="en-US" sz="2400" dirty="0" err="1"/>
              <a:t>liefie</a:t>
            </a:r>
            <a:r>
              <a:rPr lang="en-US" altLang="en-US" sz="2400" dirty="0"/>
              <a:t> when she reported: fine &amp; warning to those involved, employer not liable.</a:t>
            </a:r>
            <a:endParaRPr lang="en-US" altLang="en-US" sz="2400" i="1" dirty="0"/>
          </a:p>
          <a:p>
            <a:r>
              <a:rPr lang="en-US" altLang="en-US" sz="2400" i="1" dirty="0" err="1"/>
              <a:t>Mokoena</a:t>
            </a:r>
            <a:r>
              <a:rPr lang="en-US" altLang="en-US" sz="2400" i="1" dirty="0"/>
              <a:t> v Garden Art</a:t>
            </a:r>
            <a:r>
              <a:rPr lang="en-US" altLang="en-US" sz="2400" dirty="0"/>
              <a:t>: (peeping Tom) male supervisor entering female change room: apology &amp; warning.</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25132030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IMPORTANT CASES</a:t>
            </a:r>
            <a:endParaRPr lang="en-US" dirty="0"/>
          </a:p>
        </p:txBody>
      </p:sp>
      <p:sp>
        <p:nvSpPr>
          <p:cNvPr id="3" name="Content Placeholder 2"/>
          <p:cNvSpPr>
            <a:spLocks noGrp="1"/>
          </p:cNvSpPr>
          <p:nvPr>
            <p:ph idx="1"/>
          </p:nvPr>
        </p:nvSpPr>
        <p:spPr/>
        <p:txBody>
          <a:bodyPr/>
          <a:lstStyle/>
          <a:p>
            <a:r>
              <a:rPr lang="en-US" altLang="en-US" sz="2400" i="1" dirty="0"/>
              <a:t>Simmers v Campbell</a:t>
            </a:r>
            <a:r>
              <a:rPr lang="en-US" altLang="en-US" sz="2400" dirty="0"/>
              <a:t>:  “ do you want a lover tonight?” an employee to a consultant outside the premises, in a lodge in Botswana. Court held comments not serious enough.</a:t>
            </a:r>
          </a:p>
          <a:p>
            <a:r>
              <a:rPr lang="en-US" altLang="en-US" sz="2400" i="1" dirty="0"/>
              <a:t>G v Minister</a:t>
            </a:r>
            <a:r>
              <a:rPr lang="en-US" altLang="en-US" sz="2400" dirty="0"/>
              <a:t>: sordid affair between a Senior SAPS member &amp; junior happening over years, then ended in bitterness: harassment not proven- no proof that conduct unwanted. </a:t>
            </a:r>
            <a:endParaRPr lang="en-US" altLang="en-US" sz="2400" i="1" dirty="0"/>
          </a:p>
          <a:p>
            <a:r>
              <a:rPr lang="en-US" altLang="en-US" sz="2400" i="1" dirty="0" err="1"/>
              <a:t>Bandat</a:t>
            </a:r>
            <a:r>
              <a:rPr lang="en-US" altLang="en-US" sz="2400" i="1" dirty="0"/>
              <a:t> v </a:t>
            </a:r>
            <a:r>
              <a:rPr lang="en-US" altLang="en-US" sz="2400" i="1" dirty="0" err="1"/>
              <a:t>Kok</a:t>
            </a:r>
            <a:r>
              <a:rPr lang="en-US" altLang="en-US" sz="2400" dirty="0"/>
              <a:t>: constructive dismissal not proven, no proof that the conduct was unwanted</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38150483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IMPORTANT CASES</a:t>
            </a:r>
            <a:endParaRPr lang="en-US" dirty="0"/>
          </a:p>
        </p:txBody>
      </p:sp>
      <p:sp>
        <p:nvSpPr>
          <p:cNvPr id="3" name="Content Placeholder 2"/>
          <p:cNvSpPr>
            <a:spLocks noGrp="1"/>
          </p:cNvSpPr>
          <p:nvPr>
            <p:ph idx="1"/>
          </p:nvPr>
        </p:nvSpPr>
        <p:spPr/>
        <p:txBody>
          <a:bodyPr>
            <a:normAutofit/>
          </a:bodyPr>
          <a:lstStyle/>
          <a:p>
            <a:r>
              <a:rPr lang="en-US" sz="2400" i="1" dirty="0"/>
              <a:t>Media 24 v </a:t>
            </a:r>
            <a:r>
              <a:rPr lang="en-US" sz="2400" i="1" dirty="0" err="1"/>
              <a:t>Grobler</a:t>
            </a:r>
            <a:r>
              <a:rPr lang="en-US" sz="2400" dirty="0"/>
              <a:t>: damages for sexual harassment by manager: </a:t>
            </a:r>
            <a:r>
              <a:rPr lang="en-US" sz="2400" i="1" dirty="0"/>
              <a:t>“</a:t>
            </a:r>
            <a:r>
              <a:rPr lang="en-ZA" sz="2400" i="1" dirty="0"/>
              <a:t>It is well settled that an employer owes a common law duty to its employees to take reasonable care for their safety. This duty cannot in my view be confined to an obligation to take reasonable steps to protect them from physical harm caused by what may be called physical hazards. It must also in appropriate circumstances include a duty to protect them from psychological harm caused, for example, by sexual harassment by co-employees.”(para 65 &amp;68)</a:t>
            </a:r>
            <a:endParaRPr lang="en-US" sz="2400" i="1" dirty="0"/>
          </a:p>
          <a:p>
            <a:endParaRPr lang="en-US" sz="2400"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2522819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IMPORTANT CASES</a:t>
            </a:r>
            <a:endParaRPr lang="en-US" dirty="0"/>
          </a:p>
        </p:txBody>
      </p:sp>
      <p:sp>
        <p:nvSpPr>
          <p:cNvPr id="3" name="Content Placeholder 2"/>
          <p:cNvSpPr>
            <a:spLocks noGrp="1"/>
          </p:cNvSpPr>
          <p:nvPr>
            <p:ph idx="1"/>
          </p:nvPr>
        </p:nvSpPr>
        <p:spPr/>
        <p:txBody>
          <a:bodyPr>
            <a:noAutofit/>
          </a:bodyPr>
          <a:lstStyle/>
          <a:p>
            <a:r>
              <a:rPr lang="en-US" altLang="en-US" sz="2400" i="1" dirty="0"/>
              <a:t>News 24 v </a:t>
            </a:r>
            <a:r>
              <a:rPr lang="en-US" altLang="en-US" sz="2400" i="1" dirty="0" err="1"/>
              <a:t>Grobler</a:t>
            </a:r>
            <a:r>
              <a:rPr lang="en-US" altLang="en-US" sz="2400" i="1" dirty="0"/>
              <a:t>: </a:t>
            </a:r>
            <a:r>
              <a:rPr lang="en-US" altLang="en-US" sz="2400" dirty="0"/>
              <a:t>The mere fact the incident happened outside the workplace is of no consequence, the perpetrator will still be liable: (sexual harassment happening during flat incident was held to be the cause of trauma)</a:t>
            </a:r>
            <a:endParaRPr lang="en-US" altLang="en-US" sz="2400" i="1" dirty="0"/>
          </a:p>
          <a:p>
            <a:r>
              <a:rPr lang="en-US" altLang="en-US" sz="2400" i="1" dirty="0"/>
              <a:t>Simmers v Campbell </a:t>
            </a:r>
            <a:r>
              <a:rPr lang="en-US" altLang="en-US" sz="2400" dirty="0"/>
              <a:t>(the offending utterances took place in a lodge in Botswana</a:t>
            </a:r>
            <a:r>
              <a:rPr lang="en-US" altLang="en-US" sz="2400" i="1" dirty="0"/>
              <a:t>)</a:t>
            </a:r>
          </a:p>
          <a:p>
            <a:r>
              <a:rPr lang="en-US" altLang="en-US" sz="2400" i="1" dirty="0"/>
              <a:t>G v Minister of Police( Most of the incidents happened in the house of the perpetrator and in cheap and dirty lodges. </a:t>
            </a:r>
          </a:p>
          <a:p>
            <a:endParaRPr lang="en-US" sz="2400"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2260904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0365" y="2155065"/>
            <a:ext cx="8596668" cy="1320800"/>
          </a:xfrm>
        </p:spPr>
        <p:txBody>
          <a:bodyPr/>
          <a:lstStyle/>
          <a:p>
            <a:pPr algn="ctr"/>
            <a:r>
              <a:rPr lang="en-US" dirty="0" smtClean="0"/>
              <a:t>THANK YOU</a:t>
            </a:r>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3595571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INTERNATIONAL LAW INTRUMENTS</a:t>
            </a:r>
            <a:endParaRPr lang="en-US" dirty="0"/>
          </a:p>
        </p:txBody>
      </p:sp>
      <p:sp>
        <p:nvSpPr>
          <p:cNvPr id="3" name="Content Placeholder 2"/>
          <p:cNvSpPr>
            <a:spLocks noGrp="1"/>
          </p:cNvSpPr>
          <p:nvPr>
            <p:ph idx="1"/>
          </p:nvPr>
        </p:nvSpPr>
        <p:spPr/>
        <p:txBody>
          <a:bodyPr/>
          <a:lstStyle/>
          <a:p>
            <a:pPr>
              <a:defRPr/>
            </a:pPr>
            <a:r>
              <a:rPr lang="en-US" sz="2400" dirty="0"/>
              <a:t>ILO COMMITTEE OF EXPERTS</a:t>
            </a:r>
          </a:p>
          <a:p>
            <a:pPr>
              <a:defRPr/>
            </a:pPr>
            <a:r>
              <a:rPr lang="en-US" sz="2400" dirty="0"/>
              <a:t>CEDAW-1979-(articles 7-16)- states to eliminate all forms of discrimination in all aspects of life including employment.</a:t>
            </a:r>
          </a:p>
          <a:p>
            <a:pPr>
              <a:defRPr/>
            </a:pPr>
            <a:r>
              <a:rPr lang="en-US" sz="2400" dirty="0"/>
              <a:t>BEIJING PLATFORM FOR ACTION:  (art112-113b)- defines sexual violence to include sexual harassment </a:t>
            </a:r>
          </a:p>
          <a:p>
            <a:pPr>
              <a:defRPr/>
            </a:pPr>
            <a:r>
              <a:rPr lang="en-US" sz="2400" dirty="0"/>
              <a:t>PROTOCOL TO THE AFRICAN CHARTER(12-13) outlaws sexual harassment; laws &amp; programmes</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1630525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CONSTITUTIONAL CONTEXT </a:t>
            </a:r>
            <a:r>
              <a:rPr lang="en-US" dirty="0" smtClean="0"/>
              <a:t/>
            </a:r>
            <a:br>
              <a:rPr lang="en-US" dirty="0" smtClean="0"/>
            </a:br>
            <a:r>
              <a:rPr lang="en-US" dirty="0" smtClean="0"/>
              <a:t>(</a:t>
            </a:r>
            <a:r>
              <a:rPr lang="en-US" dirty="0"/>
              <a:t>Constitution of RSA 108 of 1996)</a:t>
            </a:r>
          </a:p>
        </p:txBody>
      </p:sp>
      <p:sp>
        <p:nvSpPr>
          <p:cNvPr id="3" name="Content Placeholder 2"/>
          <p:cNvSpPr>
            <a:spLocks noGrp="1"/>
          </p:cNvSpPr>
          <p:nvPr>
            <p:ph idx="1"/>
          </p:nvPr>
        </p:nvSpPr>
        <p:spPr/>
        <p:txBody>
          <a:bodyPr>
            <a:normAutofit/>
          </a:bodyPr>
          <a:lstStyle/>
          <a:p>
            <a:r>
              <a:rPr lang="en-US" altLang="en-US" sz="2400" dirty="0"/>
              <a:t>Section 9: Equality, eradication of discrimination on (un) listed grounds; (positive obligations- the state to enact legislation-EEA) </a:t>
            </a:r>
          </a:p>
          <a:p>
            <a:r>
              <a:rPr lang="en-US" altLang="en-US" sz="2400" dirty="0"/>
              <a:t>Section 10: right to human dignity</a:t>
            </a:r>
          </a:p>
          <a:p>
            <a:r>
              <a:rPr lang="en-US" altLang="en-US" sz="2400" dirty="0"/>
              <a:t>Section 12: freedom &amp; security of person</a:t>
            </a:r>
          </a:p>
          <a:p>
            <a:r>
              <a:rPr lang="en-US" altLang="en-US" sz="2400" dirty="0"/>
              <a:t>Section14: Right to privacy</a:t>
            </a:r>
          </a:p>
          <a:p>
            <a:r>
              <a:rPr lang="en-US" altLang="en-US" sz="2400" dirty="0"/>
              <a:t>Section 23: right to fair labour practice</a:t>
            </a:r>
          </a:p>
          <a:p>
            <a:r>
              <a:rPr lang="en-US" altLang="en-US" sz="2400" dirty="0"/>
              <a:t>Section7(2): state to promote, protect &amp; fulfill the rights</a:t>
            </a:r>
          </a:p>
          <a:p>
            <a:endParaRPr lang="en-US" sz="2400"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633144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NATIONAL </a:t>
            </a:r>
            <a:r>
              <a:rPr lang="en-US" dirty="0" smtClean="0"/>
              <a:t>LEGISLATION</a:t>
            </a:r>
            <a:br>
              <a:rPr lang="en-US" dirty="0" smtClean="0"/>
            </a:br>
            <a:r>
              <a:rPr lang="en-US" sz="3100" dirty="0" smtClean="0"/>
              <a:t>( </a:t>
            </a:r>
            <a:r>
              <a:rPr lang="en-US" sz="3100" dirty="0"/>
              <a:t>LRA &amp; EEA are constitutionally inspired laws)</a:t>
            </a:r>
          </a:p>
        </p:txBody>
      </p:sp>
      <p:sp>
        <p:nvSpPr>
          <p:cNvPr id="3" name="Content Placeholder 2"/>
          <p:cNvSpPr>
            <a:spLocks noGrp="1"/>
          </p:cNvSpPr>
          <p:nvPr>
            <p:ph idx="1"/>
          </p:nvPr>
        </p:nvSpPr>
        <p:spPr/>
        <p:txBody>
          <a:bodyPr/>
          <a:lstStyle/>
          <a:p>
            <a:pPr marL="0" indent="0">
              <a:buNone/>
              <a:defRPr/>
            </a:pPr>
            <a:r>
              <a:rPr lang="en-US" sz="2400" dirty="0"/>
              <a:t>Labour Relations Act</a:t>
            </a:r>
          </a:p>
          <a:p>
            <a:pPr>
              <a:buFont typeface="Arial" charset="0"/>
              <a:buChar char="•"/>
              <a:defRPr/>
            </a:pPr>
            <a:r>
              <a:rPr lang="en-US" sz="2400" dirty="0"/>
              <a:t>Section 5(1) protection exercising rights conferred by LRA</a:t>
            </a:r>
          </a:p>
          <a:p>
            <a:pPr>
              <a:buFont typeface="Arial" charset="0"/>
              <a:buChar char="•"/>
              <a:defRPr/>
            </a:pPr>
            <a:r>
              <a:rPr lang="en-US" sz="2400" dirty="0"/>
              <a:t>Resolution of disputes at CCMA-sections 133-134; 135; 136; 137 &amp; 138-142(powers)</a:t>
            </a:r>
          </a:p>
          <a:p>
            <a:pPr>
              <a:buFont typeface="Arial" charset="0"/>
              <a:buChar char="•"/>
              <a:defRPr/>
            </a:pPr>
            <a:r>
              <a:rPr lang="en-US" sz="2400" dirty="0"/>
              <a:t>Section 185: no unfair dismissal/ or ULP</a:t>
            </a:r>
          </a:p>
          <a:p>
            <a:pPr>
              <a:buFont typeface="Arial" charset="0"/>
              <a:buChar char="•"/>
              <a:defRPr/>
            </a:pPr>
            <a:r>
              <a:rPr lang="en-US" sz="2400" dirty="0"/>
              <a:t>Section 186: definition of dismissal &amp; ULP</a:t>
            </a:r>
          </a:p>
          <a:p>
            <a:pPr>
              <a:buFont typeface="Arial" charset="0"/>
              <a:buChar char="•"/>
              <a:defRPr/>
            </a:pPr>
            <a:r>
              <a:rPr lang="en-US" sz="2400" dirty="0"/>
              <a:t>Section 187(10(f): automatically unfair dismissal</a:t>
            </a:r>
          </a:p>
          <a:p>
            <a:pPr>
              <a:buFont typeface="Arial" charset="0"/>
              <a:buChar char="•"/>
              <a:defRPr/>
            </a:pPr>
            <a:r>
              <a:rPr lang="en-US" sz="2400" dirty="0"/>
              <a:t>Section 188: ordinary dismissal </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411588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EMPLOYMENT EQUITY ACT</a:t>
            </a:r>
            <a:endParaRPr lang="en-US" dirty="0"/>
          </a:p>
        </p:txBody>
      </p:sp>
      <p:sp>
        <p:nvSpPr>
          <p:cNvPr id="3" name="Content Placeholder 2"/>
          <p:cNvSpPr>
            <a:spLocks noGrp="1"/>
          </p:cNvSpPr>
          <p:nvPr>
            <p:ph idx="1"/>
          </p:nvPr>
        </p:nvSpPr>
        <p:spPr/>
        <p:txBody>
          <a:bodyPr>
            <a:normAutofit fontScale="85000" lnSpcReduction="20000"/>
          </a:bodyPr>
          <a:lstStyle/>
          <a:p>
            <a:pPr>
              <a:defRPr/>
            </a:pPr>
            <a:r>
              <a:rPr lang="en-US" dirty="0"/>
              <a:t>Sec2- Purpose: elimination of unfair discrimination</a:t>
            </a:r>
          </a:p>
          <a:p>
            <a:pPr>
              <a:defRPr/>
            </a:pPr>
            <a:r>
              <a:rPr lang="en-US" dirty="0"/>
              <a:t>Sec3- interpretation: the Code; intl law</a:t>
            </a:r>
          </a:p>
          <a:p>
            <a:pPr>
              <a:defRPr/>
            </a:pPr>
            <a:r>
              <a:rPr lang="en-US" dirty="0"/>
              <a:t>Sec4 applies to all employers/employees</a:t>
            </a:r>
          </a:p>
          <a:p>
            <a:pPr>
              <a:defRPr/>
            </a:pPr>
            <a:r>
              <a:rPr lang="en-US" dirty="0"/>
              <a:t>Sec6: prohibits unfair discrimination:  harassment of an employee is a form unfair discrimination is prohibited on any listed ground- </a:t>
            </a:r>
          </a:p>
          <a:p>
            <a:pPr>
              <a:defRPr/>
            </a:pPr>
            <a:r>
              <a:rPr lang="en-US" dirty="0"/>
              <a:t>Sec10(6)(aA)(</a:t>
            </a:r>
            <a:r>
              <a:rPr lang="en-US" dirty="0" err="1"/>
              <a:t>i</a:t>
            </a:r>
            <a:r>
              <a:rPr lang="en-US" dirty="0"/>
              <a:t>) CCMA arbitrates sexual harassment</a:t>
            </a:r>
          </a:p>
          <a:p>
            <a:pPr>
              <a:defRPr/>
            </a:pPr>
            <a:r>
              <a:rPr lang="en-US" dirty="0"/>
              <a:t>Sec10(8) appeal CCMA arbitration to LC within 14 days </a:t>
            </a:r>
          </a:p>
          <a:p>
            <a:pPr>
              <a:defRPr/>
            </a:pPr>
            <a:r>
              <a:rPr lang="en-US" dirty="0"/>
              <a:t>Sec11: onus of proof 11(b) defenses- it did not take place or rational </a:t>
            </a:r>
          </a:p>
          <a:p>
            <a:pPr>
              <a:defRPr/>
            </a:pPr>
            <a:r>
              <a:rPr lang="en-US" dirty="0"/>
              <a:t>Sec54(1) empowers minister to issue Codes</a:t>
            </a:r>
          </a:p>
          <a:p>
            <a:pPr>
              <a:defRPr/>
            </a:pPr>
            <a:r>
              <a:rPr lang="en-US" dirty="0"/>
              <a:t>Sec 60(1) duty of employee to report as soon as possible</a:t>
            </a:r>
          </a:p>
          <a:p>
            <a:pPr>
              <a:defRPr/>
            </a:pPr>
            <a:r>
              <a:rPr lang="en-US" dirty="0"/>
              <a:t>Section 60(2) employer to  consult all affected parties &amp; to act</a:t>
            </a:r>
          </a:p>
          <a:p>
            <a:pPr>
              <a:defRPr/>
            </a:pPr>
            <a:r>
              <a:rPr lang="en-US" dirty="0"/>
              <a:t>Section 60(3) vicarious liability on employers who fail to act</a:t>
            </a:r>
          </a:p>
          <a:p>
            <a:pPr>
              <a:defRPr/>
            </a:pPr>
            <a:r>
              <a:rPr lang="en-US" dirty="0"/>
              <a:t>Section 60(4) defense to employers: it did what it could in a given case</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1349035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SEXUAL HARASSMENT</a:t>
            </a:r>
            <a:endParaRPr lang="en-US" dirty="0"/>
          </a:p>
        </p:txBody>
      </p:sp>
      <p:sp>
        <p:nvSpPr>
          <p:cNvPr id="3" name="Content Placeholder 2"/>
          <p:cNvSpPr>
            <a:spLocks noGrp="1"/>
          </p:cNvSpPr>
          <p:nvPr>
            <p:ph idx="1"/>
          </p:nvPr>
        </p:nvSpPr>
        <p:spPr>
          <a:xfrm>
            <a:off x="677334" y="1930400"/>
            <a:ext cx="8596668" cy="3880773"/>
          </a:xfrm>
        </p:spPr>
        <p:txBody>
          <a:bodyPr>
            <a:noAutofit/>
          </a:bodyPr>
          <a:lstStyle/>
          <a:p>
            <a:pPr>
              <a:defRPr/>
            </a:pPr>
            <a:r>
              <a:rPr lang="en-US" sz="2400" dirty="0"/>
              <a:t>Section 6(3): harassment of an employee is a form of discrimination and is prohibited on any listed grounds</a:t>
            </a:r>
          </a:p>
          <a:p>
            <a:pPr>
              <a:defRPr/>
            </a:pPr>
            <a:r>
              <a:rPr lang="en-US" sz="2400" dirty="0"/>
              <a:t>Common type in the workplace is sexual harassment. </a:t>
            </a:r>
          </a:p>
          <a:p>
            <a:pPr>
              <a:defRPr/>
            </a:pPr>
            <a:r>
              <a:rPr lang="en-US" sz="2400" dirty="0"/>
              <a:t>Unlike the 1998 Code, Sexual harassment not defined in 2005 Code, elements thereof are explained in clauses 4 and 5 to include unwanted conduct of a sexual nature that violates the employee’s rights &amp; create a barrier to equity in the workplace with examples.</a:t>
            </a:r>
          </a:p>
          <a:p>
            <a:pPr>
              <a:defRPr/>
            </a:pPr>
            <a:r>
              <a:rPr lang="en-US" sz="2400" dirty="0"/>
              <a:t>Can be persistent or once off.  </a:t>
            </a:r>
            <a:r>
              <a:rPr lang="en-US" sz="2400" i="1" dirty="0" err="1"/>
              <a:t>Mokoena</a:t>
            </a:r>
            <a:r>
              <a:rPr lang="en-US" sz="2400" i="1" dirty="0"/>
              <a:t> v Garden Art</a:t>
            </a:r>
            <a:r>
              <a:rPr lang="en-US" sz="2400" dirty="0"/>
              <a:t> at paragraph 40 to 42</a:t>
            </a:r>
          </a:p>
          <a:p>
            <a:endParaRPr lang="en-US" sz="2400"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339306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altLang="en-US" dirty="0"/>
              <a:t>THE CODE OF GOOD PRACTICE</a:t>
            </a:r>
            <a:br>
              <a:rPr lang="en-US" altLang="en-US" dirty="0"/>
            </a:br>
            <a:r>
              <a:rPr lang="en-US" altLang="en-US" dirty="0"/>
              <a:t>The obligation to consider the Code of good Practice when dealing with sexual harassment is peremptory</a:t>
            </a:r>
            <a:endParaRPr lang="en-US" dirty="0"/>
          </a:p>
        </p:txBody>
      </p:sp>
      <p:sp>
        <p:nvSpPr>
          <p:cNvPr id="3" name="Content Placeholder 2"/>
          <p:cNvSpPr>
            <a:spLocks noGrp="1"/>
          </p:cNvSpPr>
          <p:nvPr>
            <p:ph idx="1"/>
          </p:nvPr>
        </p:nvSpPr>
        <p:spPr>
          <a:xfrm>
            <a:off x="677334" y="2868927"/>
            <a:ext cx="8596668" cy="3880773"/>
          </a:xfrm>
        </p:spPr>
        <p:txBody>
          <a:bodyPr/>
          <a:lstStyle/>
          <a:p>
            <a:r>
              <a:rPr lang="en-US" altLang="en-US" sz="2400" dirty="0"/>
              <a:t>Sec 3(c) of EEA: code must be considered</a:t>
            </a:r>
          </a:p>
          <a:p>
            <a:r>
              <a:rPr lang="en-US" altLang="en-US" sz="2400" dirty="0"/>
              <a:t>Sec 138(6) of LRA- Code must be considered</a:t>
            </a:r>
          </a:p>
          <a:p>
            <a:r>
              <a:rPr lang="en-US" altLang="en-US" sz="2400" dirty="0"/>
              <a:t>Sec203(3) of LRA- Code to be considered</a:t>
            </a:r>
          </a:p>
          <a:p>
            <a:r>
              <a:rPr lang="en-US" altLang="en-US" sz="2400" dirty="0"/>
              <a:t>So the Code of Good practice is an important interpretation tool- failure to consider it is reviewable: </a:t>
            </a:r>
          </a:p>
          <a:p>
            <a:r>
              <a:rPr lang="en-US" altLang="en-US" sz="2400" i="1" dirty="0"/>
              <a:t>SA Metal Group v CCMA &amp; Another</a:t>
            </a:r>
            <a:r>
              <a:rPr lang="en-US" altLang="en-US" sz="2400" dirty="0"/>
              <a:t> at paragraphs 10;11 &amp; 25</a:t>
            </a:r>
          </a:p>
          <a:p>
            <a:endParaRPr lang="en-US" dirty="0"/>
          </a:p>
        </p:txBody>
      </p:sp>
      <p:sp>
        <p:nvSpPr>
          <p:cNvPr id="4" name="Date Placeholder 3"/>
          <p:cNvSpPr>
            <a:spLocks noGrp="1"/>
          </p:cNvSpPr>
          <p:nvPr>
            <p:ph type="dt" sz="half" idx="10"/>
          </p:nvPr>
        </p:nvSpPr>
        <p:spPr/>
        <p:txBody>
          <a:bodyPr/>
          <a:lstStyle/>
          <a:p>
            <a:fld id="{4124BBA3-218A-45DE-AE9B-FD90C1A0A7DF}" type="datetime1">
              <a:rPr lang="en-ZA" smtClean="0"/>
              <a:t>2014/11/18</a:t>
            </a:fld>
            <a:endParaRPr lang="en-ZA"/>
          </a:p>
        </p:txBody>
      </p:sp>
      <p:sp>
        <p:nvSpPr>
          <p:cNvPr id="5" name="Footer Placeholder 4"/>
          <p:cNvSpPr>
            <a:spLocks noGrp="1"/>
          </p:cNvSpPr>
          <p:nvPr>
            <p:ph type="ftr" sz="quarter" idx="11"/>
          </p:nvPr>
        </p:nvSpPr>
        <p:spPr/>
        <p:txBody>
          <a:bodyPr/>
          <a:lstStyle/>
          <a:p>
            <a:r>
              <a:rPr lang="en-ZA" smtClean="0"/>
              <a:t>@ CCMA </a:t>
            </a:r>
            <a:endParaRPr lang="en-ZA"/>
          </a:p>
        </p:txBody>
      </p:sp>
    </p:spTree>
    <p:extLst>
      <p:ext uri="{BB962C8B-B14F-4D97-AF65-F5344CB8AC3E}">
        <p14:creationId xmlns:p14="http://schemas.microsoft.com/office/powerpoint/2010/main" val="107656740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908</TotalTime>
  <Words>3013</Words>
  <Application>Microsoft Office PowerPoint</Application>
  <PresentationFormat>Widescreen</PresentationFormat>
  <Paragraphs>247</Paragraphs>
  <Slides>36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Century Gothic</vt:lpstr>
      <vt:lpstr>Trebuchet MS</vt:lpstr>
      <vt:lpstr>Wingdings 3</vt:lpstr>
      <vt:lpstr>Facet</vt:lpstr>
      <vt:lpstr>CODE OF GOOD PRACTICE ON THE HANDLING OF SEXUAL HARASSMENT CASES IN THE WORKPLACE(2005) </vt:lpstr>
      <vt:lpstr>INTRODUCTION</vt:lpstr>
      <vt:lpstr>INTERNATIONAL LAW</vt:lpstr>
      <vt:lpstr>INTERNATIONAL LAW INTRUMENTS</vt:lpstr>
      <vt:lpstr>CONSTITUTIONAL CONTEXT  (Constitution of RSA 108 of 1996)</vt:lpstr>
      <vt:lpstr>NATIONAL LEGISLATION ( LRA &amp; EEA are constitutionally inspired laws)</vt:lpstr>
      <vt:lpstr>EMPLOYMENT EQUITY ACT</vt:lpstr>
      <vt:lpstr>SEXUAL HARASSMENT</vt:lpstr>
      <vt:lpstr>THE CODE OF GOOD PRACTICE The obligation to consider the Code of good Practice when dealing with sexual harassment is peremptory</vt:lpstr>
      <vt:lpstr>THE NATURE OF SEXUAL HARASSMENT</vt:lpstr>
      <vt:lpstr>The Code enacted in terms of Section 54(1) of the EEA</vt:lpstr>
      <vt:lpstr>APPLICATION OF THE CODE</vt:lpstr>
      <vt:lpstr>SEXUAL HARASSMENT IS A FORM OF DISCRIMINATION (CLAUSE3)</vt:lpstr>
      <vt:lpstr>TEST FOR SEXUAL HARASSMENT  (CLAUSE 4)</vt:lpstr>
      <vt:lpstr>TEST FOR SEXUAL HARASSMENT(CONTINUED)</vt:lpstr>
      <vt:lpstr>TEST FOR SEXUAL HARASSMENT</vt:lpstr>
      <vt:lpstr>THE TEST FOR SEXUAL HARASSMENT(CONTINUED)</vt:lpstr>
      <vt:lpstr>THE TEST FOR SEXUAL HARASSMENT(CONTINUED)</vt:lpstr>
      <vt:lpstr>FACTORS TO ESTABLISH SEXUAL HARASSMENT (CLAUSE 5)</vt:lpstr>
      <vt:lpstr>HARASSMENT ON PROHIBITED GROUNDS  (sex, gender &amp; sexual orientation: same sex qualifies- Vodacom Services Provider v CCMA (para5-6)</vt:lpstr>
      <vt:lpstr>UNWELCOME CONDUCT:  a desired, welcome, mutual or reciprocal  conduct excluded:</vt:lpstr>
      <vt:lpstr>UNWELCOME CONDUCT TO BE COMMUNICATED</vt:lpstr>
      <vt:lpstr>However duty to reject unwelcome conduct depends on circumstances </vt:lpstr>
      <vt:lpstr>COPING MECHANISM SHOULD NOT REGARDED AS RECIPROCITY </vt:lpstr>
      <vt:lpstr>REASONS FOR NOT COMPLAINING OR VOICING REJECTION TO BE UNPACKED</vt:lpstr>
      <vt:lpstr>NATURE OF THE CONDUCT</vt:lpstr>
      <vt:lpstr>A SINGLE INCIDENT MAY CONSTITUTE SEXUAL HARASSMENT </vt:lpstr>
      <vt:lpstr>GUIDING PRINCIPLES (CLAUSE6): GIVING ONTENT ON THE EMPLOYER OBLIGATIONS IN SECTION 60 OF EEA </vt:lpstr>
      <vt:lpstr>OBLIGATION TO ADOPT SEXUAL HARASSMENT POLICIES(CLAUSE7)</vt:lpstr>
      <vt:lpstr>OBLIGATORY PROCEDURES IN SEXUAL HARASSMENT POLICIES </vt:lpstr>
      <vt:lpstr>IMPORTANT CASES ON THE APPLICATION OF THE CODE</vt:lpstr>
      <vt:lpstr>IMPORTANT CASES</vt:lpstr>
      <vt:lpstr>IMPORTANT CASES</vt:lpstr>
      <vt:lpstr>IMPORTANT CASES</vt:lpstr>
      <vt:lpstr>IMPORTANT CASES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WORKPLACE DISCIPLINE &amp; INCAPACITY</dc:title>
  <dc:creator>User</dc:creator>
  <cp:lastModifiedBy>Nashira Abrahams</cp:lastModifiedBy>
  <cp:revision>117</cp:revision>
  <cp:lastPrinted>2013-11-19T07:06:39Z</cp:lastPrinted>
  <dcterms:created xsi:type="dcterms:W3CDTF">2013-11-13T11:40:31Z</dcterms:created>
  <dcterms:modified xsi:type="dcterms:W3CDTF">2014-11-18T05:26:03Z</dcterms:modified>
</cp:coreProperties>
</file>