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0" r:id="rId3"/>
    <p:sldId id="277" r:id="rId4"/>
    <p:sldId id="278" r:id="rId5"/>
    <p:sldId id="281" r:id="rId6"/>
    <p:sldId id="263" r:id="rId7"/>
    <p:sldId id="264" r:id="rId8"/>
    <p:sldId id="265" r:id="rId9"/>
    <p:sldId id="266" r:id="rId10"/>
    <p:sldId id="267" r:id="rId11"/>
    <p:sldId id="268" r:id="rId12"/>
    <p:sldId id="269" r:id="rId13"/>
    <p:sldId id="270" r:id="rId14"/>
    <p:sldId id="272" r:id="rId15"/>
    <p:sldId id="273" r:id="rId16"/>
    <p:sldId id="271" r:id="rId17"/>
    <p:sldId id="274" r:id="rId18"/>
    <p:sldId id="275" r:id="rId19"/>
    <p:sldId id="276" r:id="rId20"/>
    <p:sldId id="257" r:id="rId21"/>
    <p:sldId id="261" r:id="rId22"/>
    <p:sldId id="259" r:id="rId23"/>
    <p:sldId id="258" r:id="rId24"/>
    <p:sldId id="260" r:id="rId25"/>
    <p:sldId id="262" r:id="rId26"/>
    <p:sldId id="279"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 d="1"/>
        <a:sy n="1" d="1"/>
      </p:scale>
      <p:origin x="0" y="0"/>
    </p:cViewPr>
  </p:notesTextViewPr>
  <p:sorterViewPr>
    <p:cViewPr>
      <p:scale>
        <a:sx n="100" d="100"/>
        <a:sy n="100" d="100"/>
      </p:scale>
      <p:origin x="0" y="-1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PS-SBS2008\RedirectedFolders\rick\My%20Documents\Restore%2006Jun2013\My%20Documents\07%20Rick%202015\CWDM%20Tirelo%20Bosha\Website\Interview%20break%20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Sheet1!$A$1:$A$10</c:f>
              <c:strCache>
                <c:ptCount val="10"/>
                <c:pt idx="0">
                  <c:v>Organised Agriculture</c:v>
                </c:pt>
                <c:pt idx="1">
                  <c:v>Individual producers</c:v>
                </c:pt>
                <c:pt idx="2">
                  <c:v>NGOs and Unions</c:v>
                </c:pt>
                <c:pt idx="3">
                  <c:v>Councillors</c:v>
                </c:pt>
                <c:pt idx="4">
                  <c:v>Municipal officials </c:v>
                </c:pt>
                <c:pt idx="5">
                  <c:v>Workers on farms</c:v>
                </c:pt>
                <c:pt idx="6">
                  <c:v>Workers off farms</c:v>
                </c:pt>
                <c:pt idx="7">
                  <c:v>Provincial Govt</c:v>
                </c:pt>
                <c:pt idx="8">
                  <c:v>WIETA and SIZA</c:v>
                </c:pt>
                <c:pt idx="9">
                  <c:v>Others</c:v>
                </c:pt>
              </c:strCache>
            </c:strRef>
          </c:cat>
          <c:val>
            <c:numRef>
              <c:f>Sheet1!$B$1:$B$10</c:f>
              <c:numCache>
                <c:formatCode>General</c:formatCode>
                <c:ptCount val="10"/>
                <c:pt idx="0">
                  <c:v>4</c:v>
                </c:pt>
                <c:pt idx="1">
                  <c:v>25</c:v>
                </c:pt>
                <c:pt idx="2">
                  <c:v>14</c:v>
                </c:pt>
                <c:pt idx="3">
                  <c:v>10</c:v>
                </c:pt>
                <c:pt idx="4">
                  <c:v>11</c:v>
                </c:pt>
                <c:pt idx="5">
                  <c:v>72</c:v>
                </c:pt>
                <c:pt idx="6">
                  <c:v>82</c:v>
                </c:pt>
                <c:pt idx="7">
                  <c:v>2</c:v>
                </c:pt>
                <c:pt idx="8">
                  <c:v>2</c:v>
                </c:pt>
                <c:pt idx="9">
                  <c:v>2</c:v>
                </c:pt>
              </c:numCache>
            </c:numRef>
          </c:val>
          <c:extLst>
            <c:ext xmlns:c16="http://schemas.microsoft.com/office/drawing/2014/chart" uri="{C3380CC4-5D6E-409C-BE32-E72D297353CC}">
              <c16:uniqueId val="{00000000-59E3-447A-A5FF-F7083F97DDD4}"/>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9BED6-8124-472C-9B7E-A8EA7F030E87}"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ZA"/>
        </a:p>
      </dgm:t>
    </dgm:pt>
    <dgm:pt modelId="{872CF5A9-0782-4805-B785-8D4A2D3207D5}">
      <dgm:prSet phldrT="[Text]"/>
      <dgm:spPr>
        <a:solidFill>
          <a:schemeClr val="bg1"/>
        </a:solidFill>
      </dgm:spPr>
      <dgm:t>
        <a:bodyPr/>
        <a:lstStyle/>
        <a:p>
          <a:r>
            <a:rPr lang="en-ZA" dirty="0" smtClean="0"/>
            <a:t>A literature review – collating existing knowledge</a:t>
          </a:r>
          <a:endParaRPr lang="en-ZA" dirty="0"/>
        </a:p>
      </dgm:t>
    </dgm:pt>
    <dgm:pt modelId="{C0D01677-CE97-4C67-A2A5-FD3AC0757F6D}" type="parTrans" cxnId="{45F31730-A581-44C3-8C85-8148ED859401}">
      <dgm:prSet/>
      <dgm:spPr/>
      <dgm:t>
        <a:bodyPr/>
        <a:lstStyle/>
        <a:p>
          <a:endParaRPr lang="en-ZA"/>
        </a:p>
      </dgm:t>
    </dgm:pt>
    <dgm:pt modelId="{1E7C0285-385C-4B70-977F-2CE2391C4454}" type="sibTrans" cxnId="{45F31730-A581-44C3-8C85-8148ED859401}">
      <dgm:prSet/>
      <dgm:spPr/>
      <dgm:t>
        <a:bodyPr/>
        <a:lstStyle/>
        <a:p>
          <a:endParaRPr lang="en-ZA"/>
        </a:p>
      </dgm:t>
    </dgm:pt>
    <dgm:pt modelId="{B54BA204-1E9A-4345-861A-24BE5ABFB1D8}">
      <dgm:prSet phldrT="[Text]"/>
      <dgm:spPr>
        <a:solidFill>
          <a:schemeClr val="bg1"/>
        </a:solidFill>
      </dgm:spPr>
      <dgm:t>
        <a:bodyPr/>
        <a:lstStyle/>
        <a:p>
          <a:r>
            <a:rPr lang="en-ZA" dirty="0" smtClean="0"/>
            <a:t>Research in five case areas</a:t>
          </a:r>
          <a:endParaRPr lang="en-ZA" dirty="0"/>
        </a:p>
      </dgm:t>
    </dgm:pt>
    <dgm:pt modelId="{A5E81508-E711-489A-A4EB-73198A3A569C}" type="parTrans" cxnId="{1A8EEE19-4054-4AF5-9407-043996A5C65D}">
      <dgm:prSet/>
      <dgm:spPr/>
      <dgm:t>
        <a:bodyPr/>
        <a:lstStyle/>
        <a:p>
          <a:endParaRPr lang="en-ZA"/>
        </a:p>
      </dgm:t>
    </dgm:pt>
    <dgm:pt modelId="{895CE0D7-3F24-4049-A6C0-8BE85738DAFF}" type="sibTrans" cxnId="{1A8EEE19-4054-4AF5-9407-043996A5C65D}">
      <dgm:prSet/>
      <dgm:spPr/>
      <dgm:t>
        <a:bodyPr/>
        <a:lstStyle/>
        <a:p>
          <a:endParaRPr lang="en-ZA"/>
        </a:p>
      </dgm:t>
    </dgm:pt>
    <dgm:pt modelId="{A6015B4B-C273-4756-8D41-B1E7772C0D6B}">
      <dgm:prSet phldrT="[Text]"/>
      <dgm:spPr/>
      <dgm:t>
        <a:bodyPr/>
        <a:lstStyle/>
        <a:p>
          <a:r>
            <a:rPr lang="en-ZA" dirty="0" smtClean="0"/>
            <a:t>A social platform for a District conversation</a:t>
          </a:r>
          <a:endParaRPr lang="en-ZA" dirty="0"/>
        </a:p>
      </dgm:t>
    </dgm:pt>
    <dgm:pt modelId="{DE18D532-0BA4-409C-9B0C-56A5FDE7B5C0}" type="parTrans" cxnId="{250B9214-D571-443B-9E71-03DC37D3D7C8}">
      <dgm:prSet/>
      <dgm:spPr/>
      <dgm:t>
        <a:bodyPr/>
        <a:lstStyle/>
        <a:p>
          <a:endParaRPr lang="en-ZA"/>
        </a:p>
      </dgm:t>
    </dgm:pt>
    <dgm:pt modelId="{B7B05C57-6F72-477A-BD16-DEDAD54AA2B5}" type="sibTrans" cxnId="{250B9214-D571-443B-9E71-03DC37D3D7C8}">
      <dgm:prSet/>
      <dgm:spPr/>
      <dgm:t>
        <a:bodyPr/>
        <a:lstStyle/>
        <a:p>
          <a:endParaRPr lang="en-ZA"/>
        </a:p>
      </dgm:t>
    </dgm:pt>
    <dgm:pt modelId="{FF1F1EF8-2CB1-4168-BDDF-D3F4A8AFD7D3}">
      <dgm:prSet phldrT="[Text]"/>
      <dgm:spPr/>
      <dgm:t>
        <a:bodyPr/>
        <a:lstStyle/>
        <a:p>
          <a:r>
            <a:rPr lang="en-ZA" dirty="0" smtClean="0"/>
            <a:t>Learning journeys to examine issues on the ground</a:t>
          </a:r>
          <a:endParaRPr lang="en-ZA" dirty="0"/>
        </a:p>
      </dgm:t>
    </dgm:pt>
    <dgm:pt modelId="{CC3ABAAC-9C84-417F-A0BE-B94D2381C2BB}" type="parTrans" cxnId="{6041E074-3B10-40B4-853F-C4F379F975E9}">
      <dgm:prSet/>
      <dgm:spPr/>
      <dgm:t>
        <a:bodyPr/>
        <a:lstStyle/>
        <a:p>
          <a:endParaRPr lang="en-ZA"/>
        </a:p>
      </dgm:t>
    </dgm:pt>
    <dgm:pt modelId="{94E6BCD0-940B-4186-8194-D2596459CA0B}" type="sibTrans" cxnId="{6041E074-3B10-40B4-853F-C4F379F975E9}">
      <dgm:prSet/>
      <dgm:spPr/>
      <dgm:t>
        <a:bodyPr/>
        <a:lstStyle/>
        <a:p>
          <a:endParaRPr lang="en-ZA"/>
        </a:p>
      </dgm:t>
    </dgm:pt>
    <dgm:pt modelId="{CF239060-A437-4D52-8E4E-9BB2B17A8EF3}">
      <dgm:prSet phldrT="[Text]"/>
      <dgm:spPr/>
      <dgm:t>
        <a:bodyPr/>
        <a:lstStyle/>
        <a:p>
          <a:r>
            <a:rPr lang="en-ZA" dirty="0" smtClean="0"/>
            <a:t>A draft strategy</a:t>
          </a:r>
          <a:endParaRPr lang="en-ZA" dirty="0"/>
        </a:p>
      </dgm:t>
    </dgm:pt>
    <dgm:pt modelId="{2914B2AD-F567-4DE7-8C29-D137A7585E63}" type="parTrans" cxnId="{2DAD9A0F-C138-4EDC-BFA8-AF134920F0F8}">
      <dgm:prSet/>
      <dgm:spPr/>
      <dgm:t>
        <a:bodyPr/>
        <a:lstStyle/>
        <a:p>
          <a:endParaRPr lang="en-ZA"/>
        </a:p>
      </dgm:t>
    </dgm:pt>
    <dgm:pt modelId="{4D2A6761-ECC1-4FDD-B782-D45D8B08FFFC}" type="sibTrans" cxnId="{2DAD9A0F-C138-4EDC-BFA8-AF134920F0F8}">
      <dgm:prSet/>
      <dgm:spPr/>
      <dgm:t>
        <a:bodyPr/>
        <a:lstStyle/>
        <a:p>
          <a:endParaRPr lang="en-ZA"/>
        </a:p>
      </dgm:t>
    </dgm:pt>
    <dgm:pt modelId="{BD5ABF89-F2C5-4E50-833B-E87F63A6D4B8}">
      <dgm:prSet/>
      <dgm:spPr/>
      <dgm:t>
        <a:bodyPr/>
        <a:lstStyle/>
        <a:p>
          <a:r>
            <a:rPr lang="en-ZA" dirty="0" smtClean="0"/>
            <a:t>Online dissemination and review</a:t>
          </a:r>
          <a:endParaRPr lang="en-ZA" dirty="0"/>
        </a:p>
      </dgm:t>
    </dgm:pt>
    <dgm:pt modelId="{8009930E-1255-42F7-B733-6D98F018657F}" type="parTrans" cxnId="{000AD1DF-FF5B-40E6-BF67-E1CC642917BA}">
      <dgm:prSet/>
      <dgm:spPr/>
      <dgm:t>
        <a:bodyPr/>
        <a:lstStyle/>
        <a:p>
          <a:endParaRPr lang="en-ZA"/>
        </a:p>
      </dgm:t>
    </dgm:pt>
    <dgm:pt modelId="{C935468F-36BB-40F9-9896-85EBC045E87E}" type="sibTrans" cxnId="{000AD1DF-FF5B-40E6-BF67-E1CC642917BA}">
      <dgm:prSet/>
      <dgm:spPr/>
      <dgm:t>
        <a:bodyPr/>
        <a:lstStyle/>
        <a:p>
          <a:endParaRPr lang="en-ZA"/>
        </a:p>
      </dgm:t>
    </dgm:pt>
    <dgm:pt modelId="{84B47B39-558D-4B67-8047-8F886BF499AD}">
      <dgm:prSet/>
      <dgm:spPr/>
      <dgm:t>
        <a:bodyPr/>
        <a:lstStyle/>
        <a:p>
          <a:r>
            <a:rPr lang="en-ZA" dirty="0" smtClean="0"/>
            <a:t>Practical strategy and policy proposals</a:t>
          </a:r>
          <a:endParaRPr lang="en-ZA" dirty="0"/>
        </a:p>
      </dgm:t>
    </dgm:pt>
    <dgm:pt modelId="{FBF38FCD-E864-453D-9C58-8495EFA7A974}" type="parTrans" cxnId="{F4BDE7F1-3B81-4CD2-9269-D13C7E01C0FC}">
      <dgm:prSet/>
      <dgm:spPr/>
      <dgm:t>
        <a:bodyPr/>
        <a:lstStyle/>
        <a:p>
          <a:endParaRPr lang="en-ZA"/>
        </a:p>
      </dgm:t>
    </dgm:pt>
    <dgm:pt modelId="{098923B3-EEB7-4CFC-B769-F8C2CAE5EAF5}" type="sibTrans" cxnId="{F4BDE7F1-3B81-4CD2-9269-D13C7E01C0FC}">
      <dgm:prSet/>
      <dgm:spPr/>
      <dgm:t>
        <a:bodyPr/>
        <a:lstStyle/>
        <a:p>
          <a:endParaRPr lang="en-ZA"/>
        </a:p>
      </dgm:t>
    </dgm:pt>
    <dgm:pt modelId="{EDD9352B-9DFF-47F5-8FB8-8F09E250C632}">
      <dgm:prSet/>
      <dgm:spPr>
        <a:solidFill>
          <a:schemeClr val="bg1"/>
        </a:solidFill>
      </dgm:spPr>
      <dgm:t>
        <a:bodyPr/>
        <a:lstStyle/>
        <a:p>
          <a:r>
            <a:rPr lang="en-ZA" dirty="0" smtClean="0"/>
            <a:t>Research report backs</a:t>
          </a:r>
          <a:endParaRPr lang="en-ZA" dirty="0"/>
        </a:p>
      </dgm:t>
    </dgm:pt>
    <dgm:pt modelId="{954F4A6E-4439-4625-B859-24C6F180250D}" type="parTrans" cxnId="{B15249C8-AB0C-4566-AE4C-C9281136F5ED}">
      <dgm:prSet/>
      <dgm:spPr/>
      <dgm:t>
        <a:bodyPr/>
        <a:lstStyle/>
        <a:p>
          <a:endParaRPr lang="en-ZA"/>
        </a:p>
      </dgm:t>
    </dgm:pt>
    <dgm:pt modelId="{304A580B-4A60-47D9-AF98-4CB59B65C033}" type="sibTrans" cxnId="{B15249C8-AB0C-4566-AE4C-C9281136F5ED}">
      <dgm:prSet/>
      <dgm:spPr/>
      <dgm:t>
        <a:bodyPr/>
        <a:lstStyle/>
        <a:p>
          <a:endParaRPr lang="en-ZA"/>
        </a:p>
      </dgm:t>
    </dgm:pt>
    <dgm:pt modelId="{C9860B9C-FCED-4C69-9666-72CE6F5B1347}" type="pres">
      <dgm:prSet presAssocID="{8179BED6-8124-472C-9B7E-A8EA7F030E87}" presName="Name0" presStyleCnt="0">
        <dgm:presLayoutVars>
          <dgm:dir/>
          <dgm:resizeHandles val="exact"/>
        </dgm:presLayoutVars>
      </dgm:prSet>
      <dgm:spPr/>
      <dgm:t>
        <a:bodyPr/>
        <a:lstStyle/>
        <a:p>
          <a:endParaRPr lang="en-ZA"/>
        </a:p>
      </dgm:t>
    </dgm:pt>
    <dgm:pt modelId="{971FC9C2-56C7-4D33-8639-1CF34D525458}" type="pres">
      <dgm:prSet presAssocID="{8179BED6-8124-472C-9B7E-A8EA7F030E87}" presName="cycle" presStyleCnt="0"/>
      <dgm:spPr/>
      <dgm:t>
        <a:bodyPr/>
        <a:lstStyle/>
        <a:p>
          <a:endParaRPr lang="en-ZA"/>
        </a:p>
      </dgm:t>
    </dgm:pt>
    <dgm:pt modelId="{C1CFCE7F-CBEA-4383-A213-23080A35763D}" type="pres">
      <dgm:prSet presAssocID="{872CF5A9-0782-4805-B785-8D4A2D3207D5}" presName="nodeFirstNode" presStyleLbl="node1" presStyleIdx="0" presStyleCnt="8">
        <dgm:presLayoutVars>
          <dgm:bulletEnabled val="1"/>
        </dgm:presLayoutVars>
      </dgm:prSet>
      <dgm:spPr/>
      <dgm:t>
        <a:bodyPr/>
        <a:lstStyle/>
        <a:p>
          <a:endParaRPr lang="en-ZA"/>
        </a:p>
      </dgm:t>
    </dgm:pt>
    <dgm:pt modelId="{E3100126-5983-4D60-82C3-2BE0F1806963}" type="pres">
      <dgm:prSet presAssocID="{1E7C0285-385C-4B70-977F-2CE2391C4454}" presName="sibTransFirstNode" presStyleLbl="bgShp" presStyleIdx="0" presStyleCnt="1"/>
      <dgm:spPr/>
      <dgm:t>
        <a:bodyPr/>
        <a:lstStyle/>
        <a:p>
          <a:endParaRPr lang="en-ZA"/>
        </a:p>
      </dgm:t>
    </dgm:pt>
    <dgm:pt modelId="{16BAC08F-6694-4A49-A36C-DE7C76AC5000}" type="pres">
      <dgm:prSet presAssocID="{B54BA204-1E9A-4345-861A-24BE5ABFB1D8}" presName="nodeFollowingNodes" presStyleLbl="node1" presStyleIdx="1" presStyleCnt="8">
        <dgm:presLayoutVars>
          <dgm:bulletEnabled val="1"/>
        </dgm:presLayoutVars>
      </dgm:prSet>
      <dgm:spPr/>
      <dgm:t>
        <a:bodyPr/>
        <a:lstStyle/>
        <a:p>
          <a:endParaRPr lang="en-ZA"/>
        </a:p>
      </dgm:t>
    </dgm:pt>
    <dgm:pt modelId="{9E47AE1C-2A50-4CFB-94C2-20E0EFCDBBE1}" type="pres">
      <dgm:prSet presAssocID="{EDD9352B-9DFF-47F5-8FB8-8F09E250C632}" presName="nodeFollowingNodes" presStyleLbl="node1" presStyleIdx="2" presStyleCnt="8">
        <dgm:presLayoutVars>
          <dgm:bulletEnabled val="1"/>
        </dgm:presLayoutVars>
      </dgm:prSet>
      <dgm:spPr/>
      <dgm:t>
        <a:bodyPr/>
        <a:lstStyle/>
        <a:p>
          <a:endParaRPr lang="en-ZA"/>
        </a:p>
      </dgm:t>
    </dgm:pt>
    <dgm:pt modelId="{3AF16E4B-C378-4147-BC6F-16C9A517E254}" type="pres">
      <dgm:prSet presAssocID="{A6015B4B-C273-4756-8D41-B1E7772C0D6B}" presName="nodeFollowingNodes" presStyleLbl="node1" presStyleIdx="3" presStyleCnt="8" custRadScaleRad="101142" custRadScaleInc="111115">
        <dgm:presLayoutVars>
          <dgm:bulletEnabled val="1"/>
        </dgm:presLayoutVars>
      </dgm:prSet>
      <dgm:spPr/>
      <dgm:t>
        <a:bodyPr/>
        <a:lstStyle/>
        <a:p>
          <a:endParaRPr lang="en-ZA"/>
        </a:p>
      </dgm:t>
    </dgm:pt>
    <dgm:pt modelId="{A0DCC98D-2EF2-4B41-B36E-262BD429B3C9}" type="pres">
      <dgm:prSet presAssocID="{FF1F1EF8-2CB1-4168-BDDF-D3F4A8AFD7D3}" presName="nodeFollowingNodes" presStyleLbl="node1" presStyleIdx="4" presStyleCnt="8" custRadScaleRad="107254" custRadScaleInc="-116706">
        <dgm:presLayoutVars>
          <dgm:bulletEnabled val="1"/>
        </dgm:presLayoutVars>
      </dgm:prSet>
      <dgm:spPr/>
      <dgm:t>
        <a:bodyPr/>
        <a:lstStyle/>
        <a:p>
          <a:endParaRPr lang="en-ZA"/>
        </a:p>
      </dgm:t>
    </dgm:pt>
    <dgm:pt modelId="{FA68FEFE-0A09-4205-B92B-251D99CE8253}" type="pres">
      <dgm:prSet presAssocID="{CF239060-A437-4D52-8E4E-9BB2B17A8EF3}" presName="nodeFollowingNodes" presStyleLbl="node1" presStyleIdx="5" presStyleCnt="8">
        <dgm:presLayoutVars>
          <dgm:bulletEnabled val="1"/>
        </dgm:presLayoutVars>
      </dgm:prSet>
      <dgm:spPr/>
      <dgm:t>
        <a:bodyPr/>
        <a:lstStyle/>
        <a:p>
          <a:endParaRPr lang="en-ZA"/>
        </a:p>
      </dgm:t>
    </dgm:pt>
    <dgm:pt modelId="{C252999F-C40B-4883-8395-174210BAD1E0}" type="pres">
      <dgm:prSet presAssocID="{BD5ABF89-F2C5-4E50-833B-E87F63A6D4B8}" presName="nodeFollowingNodes" presStyleLbl="node1" presStyleIdx="6" presStyleCnt="8">
        <dgm:presLayoutVars>
          <dgm:bulletEnabled val="1"/>
        </dgm:presLayoutVars>
      </dgm:prSet>
      <dgm:spPr/>
      <dgm:t>
        <a:bodyPr/>
        <a:lstStyle/>
        <a:p>
          <a:endParaRPr lang="en-ZA"/>
        </a:p>
      </dgm:t>
    </dgm:pt>
    <dgm:pt modelId="{A9AD23BC-A0DC-4656-9BBD-27BBE5ADD882}" type="pres">
      <dgm:prSet presAssocID="{84B47B39-558D-4B67-8047-8F886BF499AD}" presName="nodeFollowingNodes" presStyleLbl="node1" presStyleIdx="7" presStyleCnt="8">
        <dgm:presLayoutVars>
          <dgm:bulletEnabled val="1"/>
        </dgm:presLayoutVars>
      </dgm:prSet>
      <dgm:spPr/>
      <dgm:t>
        <a:bodyPr/>
        <a:lstStyle/>
        <a:p>
          <a:endParaRPr lang="en-ZA"/>
        </a:p>
      </dgm:t>
    </dgm:pt>
  </dgm:ptLst>
  <dgm:cxnLst>
    <dgm:cxn modelId="{4D4D5282-4BBB-4F44-B91A-16A727F310C7}" type="presOf" srcId="{EDD9352B-9DFF-47F5-8FB8-8F09E250C632}" destId="{9E47AE1C-2A50-4CFB-94C2-20E0EFCDBBE1}" srcOrd="0" destOrd="0" presId="urn:microsoft.com/office/officeart/2005/8/layout/cycle3"/>
    <dgm:cxn modelId="{F4BDE7F1-3B81-4CD2-9269-D13C7E01C0FC}" srcId="{8179BED6-8124-472C-9B7E-A8EA7F030E87}" destId="{84B47B39-558D-4B67-8047-8F886BF499AD}" srcOrd="7" destOrd="0" parTransId="{FBF38FCD-E864-453D-9C58-8495EFA7A974}" sibTransId="{098923B3-EEB7-4CFC-B769-F8C2CAE5EAF5}"/>
    <dgm:cxn modelId="{4B7FB2EF-B57D-4896-B6F2-1D2E647E5146}" type="presOf" srcId="{FF1F1EF8-2CB1-4168-BDDF-D3F4A8AFD7D3}" destId="{A0DCC98D-2EF2-4B41-B36E-262BD429B3C9}" srcOrd="0" destOrd="0" presId="urn:microsoft.com/office/officeart/2005/8/layout/cycle3"/>
    <dgm:cxn modelId="{A3D522E8-F8FB-4E8D-A6A1-BBEDA3007298}" type="presOf" srcId="{84B47B39-558D-4B67-8047-8F886BF499AD}" destId="{A9AD23BC-A0DC-4656-9BBD-27BBE5ADD882}" srcOrd="0" destOrd="0" presId="urn:microsoft.com/office/officeart/2005/8/layout/cycle3"/>
    <dgm:cxn modelId="{98E8F467-9D9E-472A-9689-86C31C00FFF8}" type="presOf" srcId="{CF239060-A437-4D52-8E4E-9BB2B17A8EF3}" destId="{FA68FEFE-0A09-4205-B92B-251D99CE8253}" srcOrd="0" destOrd="0" presId="urn:microsoft.com/office/officeart/2005/8/layout/cycle3"/>
    <dgm:cxn modelId="{D0ADDA06-EF53-4A5A-A4C0-59301B055894}" type="presOf" srcId="{8179BED6-8124-472C-9B7E-A8EA7F030E87}" destId="{C9860B9C-FCED-4C69-9666-72CE6F5B1347}" srcOrd="0" destOrd="0" presId="urn:microsoft.com/office/officeart/2005/8/layout/cycle3"/>
    <dgm:cxn modelId="{000AD1DF-FF5B-40E6-BF67-E1CC642917BA}" srcId="{8179BED6-8124-472C-9B7E-A8EA7F030E87}" destId="{BD5ABF89-F2C5-4E50-833B-E87F63A6D4B8}" srcOrd="6" destOrd="0" parTransId="{8009930E-1255-42F7-B733-6D98F018657F}" sibTransId="{C935468F-36BB-40F9-9896-85EBC045E87E}"/>
    <dgm:cxn modelId="{6041E074-3B10-40B4-853F-C4F379F975E9}" srcId="{8179BED6-8124-472C-9B7E-A8EA7F030E87}" destId="{FF1F1EF8-2CB1-4168-BDDF-D3F4A8AFD7D3}" srcOrd="4" destOrd="0" parTransId="{CC3ABAAC-9C84-417F-A0BE-B94D2381C2BB}" sibTransId="{94E6BCD0-940B-4186-8194-D2596459CA0B}"/>
    <dgm:cxn modelId="{140845CD-52E7-4766-AD33-4A801AE913AB}" type="presOf" srcId="{872CF5A9-0782-4805-B785-8D4A2D3207D5}" destId="{C1CFCE7F-CBEA-4383-A213-23080A35763D}" srcOrd="0" destOrd="0" presId="urn:microsoft.com/office/officeart/2005/8/layout/cycle3"/>
    <dgm:cxn modelId="{494354FC-5994-4E48-8CAA-2AD7B89F9777}" type="presOf" srcId="{B54BA204-1E9A-4345-861A-24BE5ABFB1D8}" destId="{16BAC08F-6694-4A49-A36C-DE7C76AC5000}" srcOrd="0" destOrd="0" presId="urn:microsoft.com/office/officeart/2005/8/layout/cycle3"/>
    <dgm:cxn modelId="{79B603BD-06F4-4220-AA73-9B42F7D57B85}" type="presOf" srcId="{1E7C0285-385C-4B70-977F-2CE2391C4454}" destId="{E3100126-5983-4D60-82C3-2BE0F1806963}" srcOrd="0" destOrd="0" presId="urn:microsoft.com/office/officeart/2005/8/layout/cycle3"/>
    <dgm:cxn modelId="{F69A3F06-2C66-417E-A89A-55E8B1A20C10}" type="presOf" srcId="{A6015B4B-C273-4756-8D41-B1E7772C0D6B}" destId="{3AF16E4B-C378-4147-BC6F-16C9A517E254}" srcOrd="0" destOrd="0" presId="urn:microsoft.com/office/officeart/2005/8/layout/cycle3"/>
    <dgm:cxn modelId="{250B9214-D571-443B-9E71-03DC37D3D7C8}" srcId="{8179BED6-8124-472C-9B7E-A8EA7F030E87}" destId="{A6015B4B-C273-4756-8D41-B1E7772C0D6B}" srcOrd="3" destOrd="0" parTransId="{DE18D532-0BA4-409C-9B0C-56A5FDE7B5C0}" sibTransId="{B7B05C57-6F72-477A-BD16-DEDAD54AA2B5}"/>
    <dgm:cxn modelId="{D3CA5EF3-3ECC-45D7-8971-EA28FAF9E01C}" type="presOf" srcId="{BD5ABF89-F2C5-4E50-833B-E87F63A6D4B8}" destId="{C252999F-C40B-4883-8395-174210BAD1E0}" srcOrd="0" destOrd="0" presId="urn:microsoft.com/office/officeart/2005/8/layout/cycle3"/>
    <dgm:cxn modelId="{45F31730-A581-44C3-8C85-8148ED859401}" srcId="{8179BED6-8124-472C-9B7E-A8EA7F030E87}" destId="{872CF5A9-0782-4805-B785-8D4A2D3207D5}" srcOrd="0" destOrd="0" parTransId="{C0D01677-CE97-4C67-A2A5-FD3AC0757F6D}" sibTransId="{1E7C0285-385C-4B70-977F-2CE2391C4454}"/>
    <dgm:cxn modelId="{1A8EEE19-4054-4AF5-9407-043996A5C65D}" srcId="{8179BED6-8124-472C-9B7E-A8EA7F030E87}" destId="{B54BA204-1E9A-4345-861A-24BE5ABFB1D8}" srcOrd="1" destOrd="0" parTransId="{A5E81508-E711-489A-A4EB-73198A3A569C}" sibTransId="{895CE0D7-3F24-4049-A6C0-8BE85738DAFF}"/>
    <dgm:cxn modelId="{2DAD9A0F-C138-4EDC-BFA8-AF134920F0F8}" srcId="{8179BED6-8124-472C-9B7E-A8EA7F030E87}" destId="{CF239060-A437-4D52-8E4E-9BB2B17A8EF3}" srcOrd="5" destOrd="0" parTransId="{2914B2AD-F567-4DE7-8C29-D137A7585E63}" sibTransId="{4D2A6761-ECC1-4FDD-B782-D45D8B08FFFC}"/>
    <dgm:cxn modelId="{B15249C8-AB0C-4566-AE4C-C9281136F5ED}" srcId="{8179BED6-8124-472C-9B7E-A8EA7F030E87}" destId="{EDD9352B-9DFF-47F5-8FB8-8F09E250C632}" srcOrd="2" destOrd="0" parTransId="{954F4A6E-4439-4625-B859-24C6F180250D}" sibTransId="{304A580B-4A60-47D9-AF98-4CB59B65C033}"/>
    <dgm:cxn modelId="{25CD62A9-D751-4C51-B1F4-2159BAB645AC}" type="presParOf" srcId="{C9860B9C-FCED-4C69-9666-72CE6F5B1347}" destId="{971FC9C2-56C7-4D33-8639-1CF34D525458}" srcOrd="0" destOrd="0" presId="urn:microsoft.com/office/officeart/2005/8/layout/cycle3"/>
    <dgm:cxn modelId="{6D40DF0D-0412-4E30-ABD6-044B2F1AE2D7}" type="presParOf" srcId="{971FC9C2-56C7-4D33-8639-1CF34D525458}" destId="{C1CFCE7F-CBEA-4383-A213-23080A35763D}" srcOrd="0" destOrd="0" presId="urn:microsoft.com/office/officeart/2005/8/layout/cycle3"/>
    <dgm:cxn modelId="{3B9BDA6B-98C1-4075-A5E6-41A2BCF777D4}" type="presParOf" srcId="{971FC9C2-56C7-4D33-8639-1CF34D525458}" destId="{E3100126-5983-4D60-82C3-2BE0F1806963}" srcOrd="1" destOrd="0" presId="urn:microsoft.com/office/officeart/2005/8/layout/cycle3"/>
    <dgm:cxn modelId="{7A26E44E-6513-40F8-A9E6-6ED32733B35A}" type="presParOf" srcId="{971FC9C2-56C7-4D33-8639-1CF34D525458}" destId="{16BAC08F-6694-4A49-A36C-DE7C76AC5000}" srcOrd="2" destOrd="0" presId="urn:microsoft.com/office/officeart/2005/8/layout/cycle3"/>
    <dgm:cxn modelId="{3A49FC62-66C0-4BD4-A5AF-C6B8E64F5880}" type="presParOf" srcId="{971FC9C2-56C7-4D33-8639-1CF34D525458}" destId="{9E47AE1C-2A50-4CFB-94C2-20E0EFCDBBE1}" srcOrd="3" destOrd="0" presId="urn:microsoft.com/office/officeart/2005/8/layout/cycle3"/>
    <dgm:cxn modelId="{C3A37D4F-55E4-4A3A-94A7-BB960B8DB9FE}" type="presParOf" srcId="{971FC9C2-56C7-4D33-8639-1CF34D525458}" destId="{3AF16E4B-C378-4147-BC6F-16C9A517E254}" srcOrd="4" destOrd="0" presId="urn:microsoft.com/office/officeart/2005/8/layout/cycle3"/>
    <dgm:cxn modelId="{0676C9F8-A4A9-44B2-9CFC-E515D6D26A15}" type="presParOf" srcId="{971FC9C2-56C7-4D33-8639-1CF34D525458}" destId="{A0DCC98D-2EF2-4B41-B36E-262BD429B3C9}" srcOrd="5" destOrd="0" presId="urn:microsoft.com/office/officeart/2005/8/layout/cycle3"/>
    <dgm:cxn modelId="{829FC571-EEE2-4950-9442-0487A7B141B4}" type="presParOf" srcId="{971FC9C2-56C7-4D33-8639-1CF34D525458}" destId="{FA68FEFE-0A09-4205-B92B-251D99CE8253}" srcOrd="6" destOrd="0" presId="urn:microsoft.com/office/officeart/2005/8/layout/cycle3"/>
    <dgm:cxn modelId="{47539E2C-3C17-4797-8E8B-82E14E806775}" type="presParOf" srcId="{971FC9C2-56C7-4D33-8639-1CF34D525458}" destId="{C252999F-C40B-4883-8395-174210BAD1E0}" srcOrd="7" destOrd="0" presId="urn:microsoft.com/office/officeart/2005/8/layout/cycle3"/>
    <dgm:cxn modelId="{4ED189E6-47F3-41F8-A09B-2F8C743F641C}" type="presParOf" srcId="{971FC9C2-56C7-4D33-8639-1CF34D525458}" destId="{A9AD23BC-A0DC-4656-9BBD-27BBE5ADD882}" srcOrd="8"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00126-5983-4D60-82C3-2BE0F1806963}">
      <dsp:nvSpPr>
        <dsp:cNvPr id="0" name=""/>
        <dsp:cNvSpPr/>
      </dsp:nvSpPr>
      <dsp:spPr>
        <a:xfrm>
          <a:off x="1663708" y="-43210"/>
          <a:ext cx="4902182" cy="4902182"/>
        </a:xfrm>
        <a:prstGeom prst="circularArrow">
          <a:avLst>
            <a:gd name="adj1" fmla="val 5544"/>
            <a:gd name="adj2" fmla="val 330680"/>
            <a:gd name="adj3" fmla="val 14640517"/>
            <a:gd name="adj4" fmla="val 16879188"/>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FCE7F-CBEA-4383-A213-23080A35763D}">
      <dsp:nvSpPr>
        <dsp:cNvPr id="0" name=""/>
        <dsp:cNvSpPr/>
      </dsp:nvSpPr>
      <dsp:spPr>
        <a:xfrm>
          <a:off x="3419623" y="328"/>
          <a:ext cx="1390352" cy="695176"/>
        </a:xfrm>
        <a:prstGeom prst="roundRect">
          <a:avLst/>
        </a:prstGeom>
        <a:solidFill>
          <a:schemeClr val="bg1"/>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A literature review – collating existing knowledge</a:t>
          </a:r>
          <a:endParaRPr lang="en-ZA" sz="1100" kern="1200" dirty="0"/>
        </a:p>
      </dsp:txBody>
      <dsp:txXfrm>
        <a:off x="3453559" y="34264"/>
        <a:ext cx="1322480" cy="627304"/>
      </dsp:txXfrm>
    </dsp:sp>
    <dsp:sp modelId="{16BAC08F-6694-4A49-A36C-DE7C76AC5000}">
      <dsp:nvSpPr>
        <dsp:cNvPr id="0" name=""/>
        <dsp:cNvSpPr/>
      </dsp:nvSpPr>
      <dsp:spPr>
        <a:xfrm>
          <a:off x="4897818" y="612617"/>
          <a:ext cx="1390352" cy="695176"/>
        </a:xfrm>
        <a:prstGeom prst="roundRect">
          <a:avLst/>
        </a:prstGeom>
        <a:solidFill>
          <a:schemeClr val="bg1"/>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Research in five case areas</a:t>
          </a:r>
          <a:endParaRPr lang="en-ZA" sz="1100" kern="1200" dirty="0"/>
        </a:p>
      </dsp:txBody>
      <dsp:txXfrm>
        <a:off x="4931754" y="646553"/>
        <a:ext cx="1322480" cy="627304"/>
      </dsp:txXfrm>
    </dsp:sp>
    <dsp:sp modelId="{9E47AE1C-2A50-4CFB-94C2-20E0EFCDBBE1}">
      <dsp:nvSpPr>
        <dsp:cNvPr id="0" name=""/>
        <dsp:cNvSpPr/>
      </dsp:nvSpPr>
      <dsp:spPr>
        <a:xfrm>
          <a:off x="5510106" y="2090811"/>
          <a:ext cx="1390352" cy="695176"/>
        </a:xfrm>
        <a:prstGeom prst="roundRect">
          <a:avLst/>
        </a:prstGeom>
        <a:solidFill>
          <a:schemeClr val="bg1"/>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Research report backs</a:t>
          </a:r>
          <a:endParaRPr lang="en-ZA" sz="1100" kern="1200" dirty="0"/>
        </a:p>
      </dsp:txBody>
      <dsp:txXfrm>
        <a:off x="5544042" y="2124747"/>
        <a:ext cx="1322480" cy="627304"/>
      </dsp:txXfrm>
    </dsp:sp>
    <dsp:sp modelId="{3AF16E4B-C378-4147-BC6F-16C9A517E254}">
      <dsp:nvSpPr>
        <dsp:cNvPr id="0" name=""/>
        <dsp:cNvSpPr/>
      </dsp:nvSpPr>
      <dsp:spPr>
        <a:xfrm>
          <a:off x="3440067" y="4181623"/>
          <a:ext cx="1390352" cy="695176"/>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A social platform for a District conversation</a:t>
          </a:r>
          <a:endParaRPr lang="en-ZA" sz="1100" kern="1200" dirty="0"/>
        </a:p>
      </dsp:txBody>
      <dsp:txXfrm>
        <a:off x="3474003" y="4215559"/>
        <a:ext cx="1322480" cy="627304"/>
      </dsp:txXfrm>
    </dsp:sp>
    <dsp:sp modelId="{A0DCC98D-2EF2-4B41-B36E-262BD429B3C9}">
      <dsp:nvSpPr>
        <dsp:cNvPr id="0" name=""/>
        <dsp:cNvSpPr/>
      </dsp:nvSpPr>
      <dsp:spPr>
        <a:xfrm>
          <a:off x="5050910" y="3629004"/>
          <a:ext cx="1390352" cy="695176"/>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Learning journeys to examine issues on the ground</a:t>
          </a:r>
          <a:endParaRPr lang="en-ZA" sz="1100" kern="1200" dirty="0"/>
        </a:p>
      </dsp:txBody>
      <dsp:txXfrm>
        <a:off x="5084846" y="3662940"/>
        <a:ext cx="1322480" cy="627304"/>
      </dsp:txXfrm>
    </dsp:sp>
    <dsp:sp modelId="{FA68FEFE-0A09-4205-B92B-251D99CE8253}">
      <dsp:nvSpPr>
        <dsp:cNvPr id="0" name=""/>
        <dsp:cNvSpPr/>
      </dsp:nvSpPr>
      <dsp:spPr>
        <a:xfrm>
          <a:off x="1941429" y="3569006"/>
          <a:ext cx="1390352" cy="695176"/>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A draft strategy</a:t>
          </a:r>
          <a:endParaRPr lang="en-ZA" sz="1100" kern="1200" dirty="0"/>
        </a:p>
      </dsp:txBody>
      <dsp:txXfrm>
        <a:off x="1975365" y="3602942"/>
        <a:ext cx="1322480" cy="627304"/>
      </dsp:txXfrm>
    </dsp:sp>
    <dsp:sp modelId="{C252999F-C40B-4883-8395-174210BAD1E0}">
      <dsp:nvSpPr>
        <dsp:cNvPr id="0" name=""/>
        <dsp:cNvSpPr/>
      </dsp:nvSpPr>
      <dsp:spPr>
        <a:xfrm>
          <a:off x="1329140" y="2090811"/>
          <a:ext cx="1390352" cy="695176"/>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Online dissemination and review</a:t>
          </a:r>
          <a:endParaRPr lang="en-ZA" sz="1100" kern="1200" dirty="0"/>
        </a:p>
      </dsp:txBody>
      <dsp:txXfrm>
        <a:off x="1363076" y="2124747"/>
        <a:ext cx="1322480" cy="627304"/>
      </dsp:txXfrm>
    </dsp:sp>
    <dsp:sp modelId="{A9AD23BC-A0DC-4656-9BBD-27BBE5ADD882}">
      <dsp:nvSpPr>
        <dsp:cNvPr id="0" name=""/>
        <dsp:cNvSpPr/>
      </dsp:nvSpPr>
      <dsp:spPr>
        <a:xfrm>
          <a:off x="1941429" y="612617"/>
          <a:ext cx="1390352" cy="695176"/>
        </a:xfrm>
        <a:prstGeom prst="roundRect">
          <a:avLst/>
        </a:prstGeom>
        <a:solidFill>
          <a:schemeClr val="lt1">
            <a:hueOff val="0"/>
            <a:satOff val="0"/>
            <a:lumOff val="0"/>
            <a:alphaOff val="0"/>
          </a:schemeClr>
        </a:solidFill>
        <a:ln w="2642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t>Practical strategy and policy proposals</a:t>
          </a:r>
          <a:endParaRPr lang="en-ZA" sz="1100" kern="1200" dirty="0"/>
        </a:p>
      </dsp:txBody>
      <dsp:txXfrm>
        <a:off x="1975365" y="646553"/>
        <a:ext cx="1322480" cy="6273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84477-6B19-4BA2-98AC-0E05BCFEF5EC}" type="datetimeFigureOut">
              <a:rPr lang="en-ZA" smtClean="0"/>
              <a:t>28/03/2017</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C2716-24BA-4630-ACDF-C3899FC71F36}" type="slidenum">
              <a:rPr lang="en-ZA" smtClean="0"/>
              <a:t>‹#›</a:t>
            </a:fld>
            <a:endParaRPr lang="en-ZA" dirty="0"/>
          </a:p>
        </p:txBody>
      </p:sp>
    </p:spTree>
    <p:extLst>
      <p:ext uri="{BB962C8B-B14F-4D97-AF65-F5344CB8AC3E}">
        <p14:creationId xmlns:p14="http://schemas.microsoft.com/office/powerpoint/2010/main" val="369573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5B32109-1855-446C-A1BA-2AB2136B365A}" type="slidenum">
              <a:rPr lang="en-ZA" smtClean="0"/>
              <a:t>4</a:t>
            </a:fld>
            <a:endParaRPr lang="en-ZA" dirty="0"/>
          </a:p>
        </p:txBody>
      </p:sp>
    </p:spTree>
    <p:extLst>
      <p:ext uri="{BB962C8B-B14F-4D97-AF65-F5344CB8AC3E}">
        <p14:creationId xmlns:p14="http://schemas.microsoft.com/office/powerpoint/2010/main" val="238249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100B1B6-E6A1-4ECB-9CB1-10BA9BBFF057}" type="slidenum">
              <a:rPr lang="en-ZA" smtClean="0"/>
              <a:t>14</a:t>
            </a:fld>
            <a:endParaRPr lang="en-ZA" dirty="0"/>
          </a:p>
        </p:txBody>
      </p:sp>
    </p:spTree>
    <p:extLst>
      <p:ext uri="{BB962C8B-B14F-4D97-AF65-F5344CB8AC3E}">
        <p14:creationId xmlns:p14="http://schemas.microsoft.com/office/powerpoint/2010/main" val="293098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0B50C1B-79CA-431D-90B3-01AAB5A0F962}" type="slidenum">
              <a:rPr lang="en-ZA" smtClean="0"/>
              <a:t>25</a:t>
            </a:fld>
            <a:endParaRPr lang="en-ZA" dirty="0"/>
          </a:p>
        </p:txBody>
      </p:sp>
    </p:spTree>
    <p:extLst>
      <p:ext uri="{BB962C8B-B14F-4D97-AF65-F5344CB8AC3E}">
        <p14:creationId xmlns:p14="http://schemas.microsoft.com/office/powerpoint/2010/main" val="144547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F2AAAC-4B68-4FD9-8D83-E9AB27311796}" type="slidenum">
              <a:rPr lang="en-ZA" smtClean="0"/>
              <a:t>‹#›</a:t>
            </a:fld>
            <a:endParaRPr lang="en-ZA"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F2AAAC-4B68-4FD9-8D83-E9AB27311796}" type="slidenum">
              <a:rPr lang="en-ZA" smtClean="0"/>
              <a:t>‹#›</a:t>
            </a:fld>
            <a:endParaRPr lang="en-ZA"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AF2AAAC-4B68-4FD9-8D83-E9AB27311796}" type="slidenum">
              <a:rPr lang="en-ZA" smtClean="0"/>
              <a:t>‹#›</a:t>
            </a:fld>
            <a:endParaRPr lang="en-ZA"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F2AAAC-4B68-4FD9-8D83-E9AB27311796}" type="slidenum">
              <a:rPr lang="en-ZA" smtClean="0"/>
              <a:t>‹#›</a:t>
            </a:fld>
            <a:endParaRPr lang="en-ZA"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A764D-390F-4D71-8644-7D17C8F21189}" type="datetimeFigureOut">
              <a:rPr lang="en-ZA" smtClean="0"/>
              <a:t>28/03/2017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F2AAAC-4B68-4FD9-8D83-E9AB27311796}" type="slidenum">
              <a:rPr lang="en-ZA" smtClean="0"/>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2EA764D-390F-4D71-8644-7D17C8F21189}" type="datetimeFigureOut">
              <a:rPr lang="en-ZA" smtClean="0"/>
              <a:t>28/03/2017</a:t>
            </a:fld>
            <a:endParaRPr lang="en-Z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Z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F2AAAC-4B68-4FD9-8D83-E9AB27311796}" type="slidenum">
              <a:rPr lang="en-ZA" smtClean="0"/>
              <a:t>‹#›</a:t>
            </a:fld>
            <a:endParaRPr lang="en-Z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inelandsfarmworkers.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inelandsfarmworkers.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8"/>
            <a:ext cx="7848600" cy="2318097"/>
          </a:xfrm>
        </p:spPr>
        <p:txBody>
          <a:bodyPr/>
          <a:lstStyle/>
          <a:p>
            <a:r>
              <a:rPr lang="en-ZA" sz="3600" dirty="0" smtClean="0"/>
              <a:t>A review of Research and emerging strategy around Farm worker housing in the </a:t>
            </a:r>
            <a:r>
              <a:rPr lang="en-ZA" sz="3600" dirty="0" smtClean="0"/>
              <a:t>cwdm</a:t>
            </a:r>
            <a:endParaRPr lang="en-ZA" sz="3600" dirty="0"/>
          </a:p>
        </p:txBody>
      </p:sp>
      <p:sp>
        <p:nvSpPr>
          <p:cNvPr id="3" name="Subtitle 2"/>
          <p:cNvSpPr>
            <a:spLocks noGrp="1"/>
          </p:cNvSpPr>
          <p:nvPr>
            <p:ph type="subTitle" idx="1"/>
          </p:nvPr>
        </p:nvSpPr>
        <p:spPr/>
        <p:txBody>
          <a:bodyPr>
            <a:normAutofit fontScale="85000" lnSpcReduction="10000"/>
          </a:bodyPr>
          <a:lstStyle/>
          <a:p>
            <a:r>
              <a:rPr lang="en-ZA" dirty="0" smtClean="0"/>
              <a:t>Dr </a:t>
            </a:r>
            <a:r>
              <a:rPr lang="en-ZA" dirty="0" smtClean="0"/>
              <a:t>Rick de Satge</a:t>
            </a:r>
          </a:p>
          <a:p>
            <a:r>
              <a:rPr lang="en-ZA" dirty="0" smtClean="0"/>
              <a:t>Phuhlisani NPC </a:t>
            </a:r>
          </a:p>
          <a:p>
            <a:r>
              <a:rPr lang="en-ZA" b="1" dirty="0" smtClean="0"/>
              <a:t>Kaapse</a:t>
            </a:r>
            <a:r>
              <a:rPr lang="en-ZA" b="1" dirty="0" smtClean="0"/>
              <a:t> </a:t>
            </a:r>
            <a:r>
              <a:rPr lang="en-ZA" b="1" dirty="0" smtClean="0"/>
              <a:t>Agri</a:t>
            </a:r>
            <a:r>
              <a:rPr lang="en-ZA" b="1" dirty="0" smtClean="0"/>
              <a:t> </a:t>
            </a:r>
            <a:r>
              <a:rPr lang="en-ZA" b="1" dirty="0" smtClean="0"/>
              <a:t>Werkgewersorganisasie</a:t>
            </a:r>
            <a:r>
              <a:rPr lang="en-ZA" b="1" dirty="0" smtClean="0"/>
              <a:t> HR Workshop</a:t>
            </a:r>
          </a:p>
          <a:p>
            <a:r>
              <a:rPr lang="en-ZA" dirty="0" smtClean="0"/>
              <a:t>Stellenbosch</a:t>
            </a:r>
          </a:p>
          <a:p>
            <a:r>
              <a:rPr lang="en-ZA" dirty="0" smtClean="0"/>
              <a:t>29</a:t>
            </a:r>
            <a:r>
              <a:rPr lang="en-ZA" baseline="30000" dirty="0" smtClean="0"/>
              <a:t>th</a:t>
            </a:r>
            <a:r>
              <a:rPr lang="en-ZA" dirty="0" smtClean="0"/>
              <a:t> </a:t>
            </a:r>
            <a:r>
              <a:rPr lang="en-ZA" dirty="0" smtClean="0"/>
              <a:t>March </a:t>
            </a:r>
            <a:r>
              <a:rPr lang="en-ZA" dirty="0" smtClean="0"/>
              <a:t>2017</a:t>
            </a:r>
            <a:endParaRPr lang="en-ZA" dirty="0" smtClean="0"/>
          </a:p>
        </p:txBody>
      </p:sp>
    </p:spTree>
    <p:extLst>
      <p:ext uri="{BB962C8B-B14F-4D97-AF65-F5344CB8AC3E}">
        <p14:creationId xmlns:p14="http://schemas.microsoft.com/office/powerpoint/2010/main" val="191832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Twenty five producers</a:t>
            </a:r>
            <a:endParaRPr lang="en-ZA" dirty="0"/>
          </a:p>
        </p:txBody>
      </p:sp>
      <p:sp>
        <p:nvSpPr>
          <p:cNvPr id="5" name="Content Placeholder 4"/>
          <p:cNvSpPr>
            <a:spLocks noGrp="1"/>
          </p:cNvSpPr>
          <p:nvPr>
            <p:ph idx="1"/>
          </p:nvPr>
        </p:nvSpPr>
        <p:spPr/>
        <p:txBody>
          <a:bodyPr/>
          <a:lstStyle/>
          <a:p>
            <a:r>
              <a:rPr lang="en-ZA" dirty="0"/>
              <a:t>A total of twenty-five producers responded to an online questionnaire. </a:t>
            </a:r>
            <a:endParaRPr lang="en-ZA" dirty="0" smtClean="0"/>
          </a:p>
          <a:p>
            <a:r>
              <a:rPr lang="en-ZA" dirty="0" smtClean="0"/>
              <a:t>The </a:t>
            </a:r>
            <a:r>
              <a:rPr lang="en-ZA" dirty="0"/>
              <a:t>online questionnaire was publicised on </a:t>
            </a:r>
            <a:r>
              <a:rPr lang="en-ZA" u="sng" dirty="0">
                <a:hlinkClick r:id="rId2"/>
              </a:rPr>
              <a:t>www.winelandsfarmworkers.net</a:t>
            </a:r>
            <a:r>
              <a:rPr lang="en-ZA" dirty="0"/>
              <a:t>  and distributed through Agri </a:t>
            </a:r>
            <a:r>
              <a:rPr lang="en-ZA" dirty="0" smtClean="0"/>
              <a:t>Weskaap</a:t>
            </a:r>
            <a:r>
              <a:rPr lang="en-ZA" dirty="0" smtClean="0"/>
              <a:t> </a:t>
            </a:r>
            <a:r>
              <a:rPr lang="en-ZA" dirty="0"/>
              <a:t>and local farmers associations. </a:t>
            </a:r>
            <a:endParaRPr lang="en-ZA" dirty="0" smtClean="0"/>
          </a:p>
          <a:p>
            <a:r>
              <a:rPr lang="en-ZA" dirty="0" smtClean="0"/>
              <a:t>The </a:t>
            </a:r>
            <a:r>
              <a:rPr lang="en-ZA" dirty="0"/>
              <a:t>link to the questionnaire was also made available through a newsletter which was distributed by the </a:t>
            </a:r>
            <a:r>
              <a:rPr lang="en-ZA" dirty="0" smtClean="0"/>
              <a:t>Cape Agri Employers’ </a:t>
            </a:r>
            <a:r>
              <a:rPr lang="en-ZA" dirty="0"/>
              <a:t>Association to its members. </a:t>
            </a:r>
          </a:p>
        </p:txBody>
      </p:sp>
    </p:spTree>
    <p:extLst>
      <p:ext uri="{BB962C8B-B14F-4D97-AF65-F5344CB8AC3E}">
        <p14:creationId xmlns:p14="http://schemas.microsoft.com/office/powerpoint/2010/main" val="303248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Main type of business on the farm</a:t>
            </a:r>
            <a:endParaRPr lang="en-ZA" dirty="0"/>
          </a:p>
        </p:txBody>
      </p:sp>
      <p:sp>
        <p:nvSpPr>
          <p:cNvPr id="3" name="Content Placeholder 2"/>
          <p:cNvSpPr>
            <a:spLocks noGrp="1"/>
          </p:cNvSpPr>
          <p:nvPr>
            <p:ph idx="1"/>
          </p:nvPr>
        </p:nvSpPr>
        <p:spPr/>
        <p:txBody>
          <a:bodyPr/>
          <a:lstStyle/>
          <a:p>
            <a:r>
              <a:rPr lang="en-ZA" dirty="0"/>
              <a:t>The majority of the respondents were involved in deciduous fruit and wine grape production consistent with production trends within the district.</a:t>
            </a:r>
          </a:p>
          <a:p>
            <a:endParaRPr lang="en-ZA" dirty="0"/>
          </a:p>
        </p:txBody>
      </p:sp>
      <p:pic>
        <p:nvPicPr>
          <p:cNvPr id="4" name="Picture 3"/>
          <p:cNvPicPr/>
          <p:nvPr/>
        </p:nvPicPr>
        <p:blipFill>
          <a:blip r:embed="rId2"/>
          <a:stretch>
            <a:fillRect/>
          </a:stretch>
        </p:blipFill>
        <p:spPr>
          <a:xfrm>
            <a:off x="584612" y="2996952"/>
            <a:ext cx="7849990" cy="1701150"/>
          </a:xfrm>
          <a:prstGeom prst="rect">
            <a:avLst/>
          </a:prstGeom>
        </p:spPr>
      </p:pic>
    </p:spTree>
    <p:extLst>
      <p:ext uri="{BB962C8B-B14F-4D97-AF65-F5344CB8AC3E}">
        <p14:creationId xmlns:p14="http://schemas.microsoft.com/office/powerpoint/2010/main" val="2204868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Key economic and regulatory challenges </a:t>
            </a:r>
            <a:endParaRPr lang="en-ZA" dirty="0"/>
          </a:p>
        </p:txBody>
      </p:sp>
      <p:sp>
        <p:nvSpPr>
          <p:cNvPr id="5" name="Content Placeholder 4"/>
          <p:cNvSpPr>
            <a:spLocks noGrp="1"/>
          </p:cNvSpPr>
          <p:nvPr>
            <p:ph sz="half" idx="1"/>
          </p:nvPr>
        </p:nvSpPr>
        <p:spPr>
          <a:xfrm>
            <a:off x="457200" y="1673352"/>
            <a:ext cx="8003232" cy="4718304"/>
          </a:xfrm>
        </p:spPr>
        <p:txBody>
          <a:bodyPr numCol="2">
            <a:normAutofit fontScale="70000" lnSpcReduction="20000"/>
          </a:bodyPr>
          <a:lstStyle/>
          <a:p>
            <a:pPr lvl="0"/>
            <a:r>
              <a:rPr lang="en-ZA" sz="2900" dirty="0" smtClean="0"/>
              <a:t>Rising </a:t>
            </a:r>
            <a:r>
              <a:rPr lang="en-ZA" sz="2900" dirty="0"/>
              <a:t>input, fuel, packaging and labour costs and associated inflation</a:t>
            </a:r>
          </a:p>
          <a:p>
            <a:pPr lvl="0"/>
            <a:r>
              <a:rPr lang="en-ZA" sz="2900" dirty="0" smtClean="0"/>
              <a:t>The </a:t>
            </a:r>
            <a:r>
              <a:rPr lang="en-ZA" sz="2900" dirty="0"/>
              <a:t>increase in the minimum wage and the mounting wage bill</a:t>
            </a:r>
          </a:p>
          <a:p>
            <a:pPr lvl="0"/>
            <a:r>
              <a:rPr lang="en-ZA" sz="2900" dirty="0" smtClean="0"/>
              <a:t>The </a:t>
            </a:r>
            <a:r>
              <a:rPr lang="en-ZA" sz="2900" dirty="0"/>
              <a:t>rising cost of energy,</a:t>
            </a:r>
          </a:p>
          <a:p>
            <a:pPr lvl="0"/>
            <a:r>
              <a:rPr lang="en-ZA" sz="2900" dirty="0" smtClean="0"/>
              <a:t>The </a:t>
            </a:r>
            <a:r>
              <a:rPr lang="en-ZA" sz="2900" dirty="0"/>
              <a:t>cost of housing provision and infrastructure maintenance</a:t>
            </a:r>
          </a:p>
          <a:p>
            <a:pPr lvl="0"/>
            <a:r>
              <a:rPr lang="en-ZA" sz="2900" dirty="0" smtClean="0"/>
              <a:t>The </a:t>
            </a:r>
            <a:r>
              <a:rPr lang="en-ZA" sz="2900" dirty="0"/>
              <a:t>high capital expenditure required to provide housing and services on farms</a:t>
            </a:r>
          </a:p>
          <a:p>
            <a:pPr lvl="0"/>
            <a:r>
              <a:rPr lang="en-ZA" sz="2900" dirty="0" smtClean="0"/>
              <a:t>The </a:t>
            </a:r>
            <a:r>
              <a:rPr lang="en-ZA" sz="2900" dirty="0"/>
              <a:t>eviction of former employees dismissed following disciplinary action</a:t>
            </a:r>
          </a:p>
          <a:p>
            <a:pPr lvl="0"/>
            <a:r>
              <a:rPr lang="en-ZA" sz="2900" dirty="0" smtClean="0"/>
              <a:t>The </a:t>
            </a:r>
            <a:r>
              <a:rPr lang="en-ZA" sz="2900" dirty="0"/>
              <a:t>occupation of on-farm housing by people without the employer’s consent</a:t>
            </a:r>
          </a:p>
          <a:p>
            <a:pPr lvl="0"/>
            <a:r>
              <a:rPr lang="en-ZA" sz="2900" dirty="0" smtClean="0"/>
              <a:t>The </a:t>
            </a:r>
            <a:r>
              <a:rPr lang="en-ZA" sz="2900" dirty="0"/>
              <a:t>occupation of houses by adult members of the family who do not work on the farm</a:t>
            </a:r>
          </a:p>
          <a:p>
            <a:pPr lvl="0"/>
            <a:r>
              <a:rPr lang="en-ZA" sz="2900" dirty="0" smtClean="0"/>
              <a:t>High </a:t>
            </a:r>
            <a:r>
              <a:rPr lang="en-ZA" sz="2900" dirty="0"/>
              <a:t>dependency ratios </a:t>
            </a:r>
            <a:endParaRPr lang="en-ZA" sz="2900" dirty="0" smtClean="0"/>
          </a:p>
          <a:p>
            <a:pPr lvl="1"/>
            <a:r>
              <a:rPr lang="en-ZA" sz="2900" dirty="0"/>
              <a:t>One respondent reported a total of more than 250 people staying on the property, yet only seven permanent workers were </a:t>
            </a:r>
            <a:r>
              <a:rPr lang="en-ZA" sz="2900" dirty="0" smtClean="0"/>
              <a:t>employed</a:t>
            </a:r>
            <a:endParaRPr lang="en-ZA" sz="2900" dirty="0"/>
          </a:p>
          <a:p>
            <a:pPr lvl="0"/>
            <a:r>
              <a:rPr lang="en-ZA" sz="2900" dirty="0" smtClean="0"/>
              <a:t>The </a:t>
            </a:r>
            <a:r>
              <a:rPr lang="en-ZA" sz="2900" dirty="0"/>
              <a:t>high compliance burden associated with, labour and tenure legislation, BEE, StatsSA  etc</a:t>
            </a:r>
          </a:p>
          <a:p>
            <a:pPr lvl="0"/>
            <a:r>
              <a:rPr lang="en-ZA" sz="2900" dirty="0" smtClean="0"/>
              <a:t>The </a:t>
            </a:r>
            <a:r>
              <a:rPr lang="en-ZA" sz="2900" dirty="0"/>
              <a:t>generally low productivity of agricultural </a:t>
            </a:r>
            <a:r>
              <a:rPr lang="en-ZA" sz="2900" dirty="0" smtClean="0"/>
              <a:t>labour</a:t>
            </a:r>
          </a:p>
          <a:p>
            <a:pPr lvl="0"/>
            <a:endParaRPr lang="en-ZA" sz="2900" dirty="0"/>
          </a:p>
          <a:p>
            <a:endParaRPr lang="en-ZA" dirty="0"/>
          </a:p>
        </p:txBody>
      </p:sp>
    </p:spTree>
    <p:extLst>
      <p:ext uri="{BB962C8B-B14F-4D97-AF65-F5344CB8AC3E}">
        <p14:creationId xmlns:p14="http://schemas.microsoft.com/office/powerpoint/2010/main" val="1604913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Key economic and regulatory challenges </a:t>
            </a:r>
          </a:p>
        </p:txBody>
      </p:sp>
      <p:sp>
        <p:nvSpPr>
          <p:cNvPr id="3" name="Content Placeholder 2"/>
          <p:cNvSpPr>
            <a:spLocks noGrp="1"/>
          </p:cNvSpPr>
          <p:nvPr>
            <p:ph sz="half" idx="1"/>
          </p:nvPr>
        </p:nvSpPr>
        <p:spPr/>
        <p:txBody>
          <a:bodyPr>
            <a:normAutofit fontScale="70000" lnSpcReduction="20000"/>
          </a:bodyPr>
          <a:lstStyle/>
          <a:p>
            <a:pPr lvl="0"/>
            <a:r>
              <a:rPr lang="en-ZA" dirty="0"/>
              <a:t>Low levels of education amongst farm workers</a:t>
            </a:r>
          </a:p>
          <a:p>
            <a:pPr lvl="0"/>
            <a:r>
              <a:rPr lang="en-ZA" dirty="0"/>
              <a:t>Problems associated with intergenerational poverty and alcohol dependence</a:t>
            </a:r>
          </a:p>
          <a:p>
            <a:pPr lvl="0"/>
            <a:r>
              <a:rPr lang="en-ZA" dirty="0"/>
              <a:t>Theft</a:t>
            </a:r>
          </a:p>
          <a:p>
            <a:pPr lvl="0"/>
            <a:r>
              <a:rPr lang="en-ZA" dirty="0"/>
              <a:t>The low prices of wine</a:t>
            </a:r>
          </a:p>
          <a:p>
            <a:pPr lvl="0"/>
            <a:r>
              <a:rPr lang="en-ZA" dirty="0"/>
              <a:t>Farmers being price takers rather than price setters</a:t>
            </a:r>
          </a:p>
          <a:p>
            <a:pPr lvl="0"/>
            <a:r>
              <a:rPr lang="en-ZA" dirty="0"/>
              <a:t>The demands of supermarkets and the high costs of certification to access export markets and the lack of government support for producers to explore new markets</a:t>
            </a:r>
          </a:p>
          <a:p>
            <a:endParaRPr lang="en-ZA" dirty="0"/>
          </a:p>
        </p:txBody>
      </p:sp>
      <p:sp>
        <p:nvSpPr>
          <p:cNvPr id="4" name="Content Placeholder 3"/>
          <p:cNvSpPr>
            <a:spLocks noGrp="1"/>
          </p:cNvSpPr>
          <p:nvPr>
            <p:ph sz="half" idx="2"/>
          </p:nvPr>
        </p:nvSpPr>
        <p:spPr/>
        <p:txBody>
          <a:bodyPr>
            <a:normAutofit fontScale="70000" lnSpcReduction="20000"/>
          </a:bodyPr>
          <a:lstStyle/>
          <a:p>
            <a:pPr lvl="0"/>
            <a:r>
              <a:rPr lang="en-ZA" dirty="0"/>
              <a:t>The impact of the new visa regulations on wine farm tourism</a:t>
            </a:r>
          </a:p>
          <a:p>
            <a:pPr lvl="0"/>
            <a:r>
              <a:rPr lang="en-ZA" dirty="0"/>
              <a:t>Inadequate state support for crop losses due to hail damage and other courses</a:t>
            </a:r>
          </a:p>
          <a:p>
            <a:pPr lvl="0"/>
            <a:r>
              <a:rPr lang="en-ZA" dirty="0"/>
              <a:t>The mounting risks associated with climate change</a:t>
            </a:r>
          </a:p>
          <a:p>
            <a:pPr lvl="0"/>
            <a:r>
              <a:rPr lang="en-ZA" dirty="0"/>
              <a:t>The assertion that uncertainties over land reform constrained the development of the agricultural market - in particular the proposed redistribution of farm land on a 50-50 basis</a:t>
            </a:r>
          </a:p>
          <a:p>
            <a:endParaRPr lang="en-ZA" dirty="0"/>
          </a:p>
        </p:txBody>
      </p:sp>
    </p:spTree>
    <p:extLst>
      <p:ext uri="{BB962C8B-B14F-4D97-AF65-F5344CB8AC3E}">
        <p14:creationId xmlns:p14="http://schemas.microsoft.com/office/powerpoint/2010/main" val="2320109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Assessment of key factors impacting on farming business</a:t>
            </a:r>
          </a:p>
        </p:txBody>
      </p:sp>
      <p:sp>
        <p:nvSpPr>
          <p:cNvPr id="3" name="Content Placeholder 2"/>
          <p:cNvSpPr>
            <a:spLocks noGrp="1"/>
          </p:cNvSpPr>
          <p:nvPr>
            <p:ph idx="1"/>
          </p:nvPr>
        </p:nvSpPr>
        <p:spPr/>
        <p:txBody>
          <a:bodyPr>
            <a:normAutofit fontScale="85000" lnSpcReduction="20000"/>
          </a:bodyPr>
          <a:lstStyle/>
          <a:p>
            <a:r>
              <a:rPr lang="en-ZA" b="1" dirty="0" smtClean="0"/>
              <a:t>Labour legislation</a:t>
            </a:r>
          </a:p>
          <a:p>
            <a:pPr lvl="1"/>
            <a:r>
              <a:rPr lang="en-ZA" dirty="0" smtClean="0"/>
              <a:t>84% of producers interviewed identified labour legislation as having a significant impact on their businesses. </a:t>
            </a:r>
          </a:p>
          <a:p>
            <a:pPr lvl="1"/>
            <a:r>
              <a:rPr lang="en-ZA" dirty="0" smtClean="0"/>
              <a:t>Producer comments indicate a distinction between the content of legislation and the cost of compliance requirements associated with its implementation</a:t>
            </a:r>
            <a:r>
              <a:rPr lang="en-ZA" dirty="0" smtClean="0"/>
              <a:t>.</a:t>
            </a:r>
          </a:p>
          <a:p>
            <a:r>
              <a:rPr lang="en-ZA" b="1" dirty="0"/>
              <a:t>Tenure</a:t>
            </a:r>
          </a:p>
          <a:p>
            <a:pPr lvl="1"/>
            <a:r>
              <a:rPr lang="en-ZA" dirty="0"/>
              <a:t>76% of producers interviewed highlighted tenure legislation as being of either high or critical significance. </a:t>
            </a:r>
            <a:endParaRPr lang="en-ZA" dirty="0" smtClean="0"/>
          </a:p>
          <a:p>
            <a:r>
              <a:rPr lang="en-ZA" b="1" dirty="0" smtClean="0"/>
              <a:t>Water scarcity</a:t>
            </a:r>
          </a:p>
          <a:p>
            <a:pPr lvl="1"/>
            <a:r>
              <a:rPr lang="en-ZA" dirty="0" smtClean="0"/>
              <a:t>72</a:t>
            </a:r>
            <a:r>
              <a:rPr lang="en-ZA" dirty="0"/>
              <a:t>% of the producers identified mounting water scarcity as a factor of high or critical significance impacting on their farming business</a:t>
            </a:r>
          </a:p>
          <a:p>
            <a:r>
              <a:rPr lang="en-ZA" b="1" dirty="0"/>
              <a:t>Farm worker settlement policy</a:t>
            </a:r>
          </a:p>
          <a:p>
            <a:pPr lvl="1"/>
            <a:r>
              <a:rPr lang="en-ZA" dirty="0"/>
              <a:t>68% of individual producers interviewed identified the lack of agreed policy for farm worker settlement as being of high or critical significance to the farming business. </a:t>
            </a:r>
          </a:p>
          <a:p>
            <a:pPr lvl="1"/>
            <a:r>
              <a:rPr lang="en-ZA" dirty="0"/>
              <a:t>This was linked to the lack of state support and subsidies for on-farm housing and the perceived inappropriateness of the existing farm resident housing policy within the housing code</a:t>
            </a:r>
            <a:r>
              <a:rPr lang="en-ZA" dirty="0" smtClean="0"/>
              <a:t>.</a:t>
            </a:r>
            <a:endParaRPr lang="en-ZA" dirty="0"/>
          </a:p>
        </p:txBody>
      </p:sp>
    </p:spTree>
    <p:extLst>
      <p:ext uri="{BB962C8B-B14F-4D97-AF65-F5344CB8AC3E}">
        <p14:creationId xmlns:p14="http://schemas.microsoft.com/office/powerpoint/2010/main" val="272541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Assessment of key factors impacting on farming business</a:t>
            </a:r>
          </a:p>
        </p:txBody>
      </p:sp>
      <p:sp>
        <p:nvSpPr>
          <p:cNvPr id="3" name="Content Placeholder 2"/>
          <p:cNvSpPr>
            <a:spLocks noGrp="1"/>
          </p:cNvSpPr>
          <p:nvPr>
            <p:ph idx="1"/>
          </p:nvPr>
        </p:nvSpPr>
        <p:spPr/>
        <p:txBody>
          <a:bodyPr>
            <a:normAutofit/>
          </a:bodyPr>
          <a:lstStyle/>
          <a:p>
            <a:r>
              <a:rPr lang="en-ZA" b="1" dirty="0" smtClean="0"/>
              <a:t>Minimum wages</a:t>
            </a:r>
          </a:p>
          <a:p>
            <a:pPr lvl="1"/>
            <a:r>
              <a:rPr lang="en-ZA" dirty="0" smtClean="0"/>
              <a:t>62</a:t>
            </a:r>
            <a:r>
              <a:rPr lang="en-ZA" dirty="0"/>
              <a:t>% of the producers interviewed indicated that the sectoral determination on the minimum wage was a factor of high or critical significance </a:t>
            </a:r>
            <a:endParaRPr lang="en-ZA" dirty="0" smtClean="0"/>
          </a:p>
          <a:p>
            <a:pPr lvl="1"/>
            <a:r>
              <a:rPr lang="en-ZA" dirty="0" smtClean="0"/>
              <a:t> </a:t>
            </a:r>
            <a:r>
              <a:rPr lang="en-ZA" dirty="0"/>
              <a:t>28% of producers in interviewed regarded it as being of medium or low significance. </a:t>
            </a:r>
            <a:endParaRPr lang="en-ZA" dirty="0" smtClean="0"/>
          </a:p>
          <a:p>
            <a:r>
              <a:rPr lang="en-ZA" dirty="0" smtClean="0"/>
              <a:t>These </a:t>
            </a:r>
            <a:r>
              <a:rPr lang="en-ZA" dirty="0"/>
              <a:t>differentiated perspectives may reflect the relative labour intensity of various farming activities and the number of employees qualifying for a wage </a:t>
            </a:r>
            <a:r>
              <a:rPr lang="en-ZA" dirty="0" smtClean="0"/>
              <a:t>increase</a:t>
            </a:r>
          </a:p>
          <a:p>
            <a:pPr marL="0" indent="0">
              <a:buNone/>
            </a:pPr>
            <a:endParaRPr lang="en-ZA" dirty="0"/>
          </a:p>
        </p:txBody>
      </p:sp>
    </p:spTree>
    <p:extLst>
      <p:ext uri="{BB962C8B-B14F-4D97-AF65-F5344CB8AC3E}">
        <p14:creationId xmlns:p14="http://schemas.microsoft.com/office/powerpoint/2010/main" val="1741370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Assessment of key factors impacting on farming business</a:t>
            </a:r>
            <a:endParaRPr lang="en-ZA" dirty="0"/>
          </a:p>
        </p:txBody>
      </p:sp>
      <p:sp>
        <p:nvSpPr>
          <p:cNvPr id="3" name="Content Placeholder 2"/>
          <p:cNvSpPr>
            <a:spLocks noGrp="1"/>
          </p:cNvSpPr>
          <p:nvPr>
            <p:ph idx="1"/>
          </p:nvPr>
        </p:nvSpPr>
        <p:spPr/>
        <p:txBody>
          <a:bodyPr>
            <a:normAutofit fontScale="92500" lnSpcReduction="10000"/>
          </a:bodyPr>
          <a:lstStyle/>
          <a:p>
            <a:r>
              <a:rPr lang="en-ZA" b="1" dirty="0" smtClean="0"/>
              <a:t>Deregulation and global competition</a:t>
            </a:r>
          </a:p>
          <a:p>
            <a:pPr lvl="1"/>
            <a:r>
              <a:rPr lang="en-ZA" dirty="0" smtClean="0"/>
              <a:t>60</a:t>
            </a:r>
            <a:r>
              <a:rPr lang="en-ZA" dirty="0"/>
              <a:t>% of respondents identified deregulation of the agricultural sector and global competition as being either of high or critical significance. </a:t>
            </a:r>
            <a:endParaRPr lang="en-ZA" dirty="0" smtClean="0"/>
          </a:p>
          <a:p>
            <a:pPr lvl="1"/>
            <a:r>
              <a:rPr lang="en-ZA" dirty="0" smtClean="0"/>
              <a:t>Individual </a:t>
            </a:r>
            <a:r>
              <a:rPr lang="en-ZA" dirty="0"/>
              <a:t>comments above also highlight a commonly expressed view of producers as price takers whose businesses are negatively affected by low commodity prices and the competitive advantage of other producer countries which received greater state support</a:t>
            </a:r>
            <a:r>
              <a:rPr lang="en-ZA" dirty="0" smtClean="0"/>
              <a:t>.</a:t>
            </a:r>
          </a:p>
          <a:p>
            <a:r>
              <a:rPr lang="en-ZA" b="1" dirty="0"/>
              <a:t>Skilled labour</a:t>
            </a:r>
          </a:p>
          <a:p>
            <a:pPr lvl="1"/>
            <a:r>
              <a:rPr lang="en-ZA" dirty="0"/>
              <a:t>56% of producers interviewed identified the shortage of skilled agricultural labour as a factor of high or critical significance. </a:t>
            </a:r>
          </a:p>
          <a:p>
            <a:r>
              <a:rPr lang="en-ZA" b="1" dirty="0" smtClean="0"/>
              <a:t>Climate </a:t>
            </a:r>
            <a:r>
              <a:rPr lang="en-ZA" b="1" dirty="0" smtClean="0"/>
              <a:t>change</a:t>
            </a:r>
          </a:p>
          <a:p>
            <a:pPr lvl="1"/>
            <a:r>
              <a:rPr lang="en-ZA" dirty="0" smtClean="0"/>
              <a:t>Only </a:t>
            </a:r>
            <a:r>
              <a:rPr lang="en-ZA" dirty="0"/>
              <a:t>12% of respondents </a:t>
            </a:r>
            <a:r>
              <a:rPr lang="en-ZA" dirty="0" smtClean="0"/>
              <a:t>deemed climate change to be of </a:t>
            </a:r>
            <a:r>
              <a:rPr lang="en-ZA" dirty="0"/>
              <a:t>critical significance. </a:t>
            </a:r>
            <a:endParaRPr lang="en-ZA" dirty="0" smtClean="0"/>
          </a:p>
          <a:p>
            <a:pPr lvl="1"/>
            <a:r>
              <a:rPr lang="en-ZA" dirty="0" smtClean="0"/>
              <a:t>60</a:t>
            </a:r>
            <a:r>
              <a:rPr lang="en-ZA" dirty="0"/>
              <a:t>% of respondents deemed climate change to be of medium that manageable significance or low significance.</a:t>
            </a:r>
          </a:p>
          <a:p>
            <a:endParaRPr lang="en-ZA" dirty="0"/>
          </a:p>
          <a:p>
            <a:endParaRPr lang="en-ZA" dirty="0"/>
          </a:p>
        </p:txBody>
      </p:sp>
    </p:spTree>
    <p:extLst>
      <p:ext uri="{BB962C8B-B14F-4D97-AF65-F5344CB8AC3E}">
        <p14:creationId xmlns:p14="http://schemas.microsoft.com/office/powerpoint/2010/main" val="881856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Changing management practices</a:t>
            </a:r>
            <a:endParaRPr lang="en-ZA" dirty="0"/>
          </a:p>
        </p:txBody>
      </p:sp>
      <p:sp>
        <p:nvSpPr>
          <p:cNvPr id="3" name="Content Placeholder 2"/>
          <p:cNvSpPr>
            <a:spLocks noGrp="1"/>
          </p:cNvSpPr>
          <p:nvPr>
            <p:ph idx="1"/>
          </p:nvPr>
        </p:nvSpPr>
        <p:spPr/>
        <p:txBody>
          <a:bodyPr>
            <a:normAutofit fontScale="77500" lnSpcReduction="20000"/>
          </a:bodyPr>
          <a:lstStyle/>
          <a:p>
            <a:r>
              <a:rPr lang="en-ZA" dirty="0" smtClean="0"/>
              <a:t>96% of respondents highlighted that they had made changes in farm management practice.</a:t>
            </a:r>
          </a:p>
          <a:p>
            <a:r>
              <a:rPr lang="en-ZA" dirty="0"/>
              <a:t> </a:t>
            </a:r>
            <a:r>
              <a:rPr lang="en-ZA" dirty="0" smtClean="0"/>
              <a:t>Their responses can be grouped into intersecting </a:t>
            </a:r>
            <a:r>
              <a:rPr lang="en-ZA" b="1" dirty="0" smtClean="0"/>
              <a:t>three clusters</a:t>
            </a:r>
          </a:p>
          <a:p>
            <a:r>
              <a:rPr lang="en-ZA" b="1" dirty="0" smtClean="0"/>
              <a:t>Cluster 1 combines mechanisation, casualisation coupled with cuts in investment in farm housing and services</a:t>
            </a:r>
          </a:p>
          <a:p>
            <a:pPr lvl="1"/>
            <a:r>
              <a:rPr lang="en-ZA" i="1" dirty="0"/>
              <a:t>I did not build any extra housing. I made more use of temporary employees. I transport more temporary workers in town on a daily basis</a:t>
            </a:r>
          </a:p>
          <a:p>
            <a:pPr lvl="1"/>
            <a:r>
              <a:rPr lang="en-ZA" i="1" dirty="0"/>
              <a:t>I have less workers than three years ago and make use of more machines. I tried to get more skilled workers as they are more productive</a:t>
            </a:r>
          </a:p>
          <a:p>
            <a:pPr lvl="1"/>
            <a:r>
              <a:rPr lang="en-ZA" i="1" dirty="0"/>
              <a:t>Permanent workers have been reduced in favour of seasonal workers. Housing has become the employee’s own responsibility</a:t>
            </a:r>
          </a:p>
          <a:p>
            <a:pPr lvl="1"/>
            <a:r>
              <a:rPr lang="en-ZA" i="1" dirty="0"/>
              <a:t>I have made more use of mechanisation and employing more seasonal workers (mainly black women from townships). No more houses are being </a:t>
            </a:r>
            <a:r>
              <a:rPr lang="en-ZA" i="1" dirty="0" smtClean="0"/>
              <a:t>built. </a:t>
            </a:r>
            <a:r>
              <a:rPr lang="en-ZA" i="1" dirty="0"/>
              <a:t>I</a:t>
            </a:r>
            <a:r>
              <a:rPr lang="en-ZA" i="1" dirty="0" smtClean="0"/>
              <a:t>n </a:t>
            </a:r>
            <a:r>
              <a:rPr lang="en-ZA" i="1" dirty="0"/>
              <a:t>fact, I demolished farm worker houses.</a:t>
            </a:r>
          </a:p>
          <a:p>
            <a:pPr lvl="1"/>
            <a:r>
              <a:rPr lang="en-ZA" i="1" dirty="0"/>
              <a:t>We have made the move to less permanent </a:t>
            </a:r>
            <a:r>
              <a:rPr lang="en-ZA" i="1" dirty="0" smtClean="0"/>
              <a:t>labour and </a:t>
            </a:r>
            <a:r>
              <a:rPr lang="en-ZA" i="1" dirty="0"/>
              <a:t>more seasonal labour. We now collect seasonal staff from the local town. We intend to move to sourcing more of our staff off farm since the minimum wage does not allow one to deduct the real cost of supplying housing.</a:t>
            </a:r>
          </a:p>
          <a:p>
            <a:pPr lvl="1"/>
            <a:r>
              <a:rPr lang="en-ZA" i="1" dirty="0"/>
              <a:t>Due to legislation [our] permanent workforce has been reduced. Due to legislation [our] management style is more formal and admin intensive. Use of contractors has increased. We have become hesitant to supply housing for workers.</a:t>
            </a:r>
          </a:p>
          <a:p>
            <a:pPr lvl="1"/>
            <a:endParaRPr lang="en-ZA" dirty="0"/>
          </a:p>
        </p:txBody>
      </p:sp>
    </p:spTree>
    <p:extLst>
      <p:ext uri="{BB962C8B-B14F-4D97-AF65-F5344CB8AC3E}">
        <p14:creationId xmlns:p14="http://schemas.microsoft.com/office/powerpoint/2010/main" val="2450188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Changing management practices</a:t>
            </a:r>
            <a:endParaRPr lang="en-ZA" dirty="0"/>
          </a:p>
        </p:txBody>
      </p:sp>
      <p:sp>
        <p:nvSpPr>
          <p:cNvPr id="3" name="Content Placeholder 2"/>
          <p:cNvSpPr>
            <a:spLocks noGrp="1"/>
          </p:cNvSpPr>
          <p:nvPr>
            <p:ph idx="1"/>
          </p:nvPr>
        </p:nvSpPr>
        <p:spPr/>
        <p:txBody>
          <a:bodyPr>
            <a:normAutofit fontScale="85000" lnSpcReduction="20000"/>
          </a:bodyPr>
          <a:lstStyle/>
          <a:p>
            <a:r>
              <a:rPr lang="en-ZA" b="1" dirty="0" smtClean="0"/>
              <a:t>Cluster 2 </a:t>
            </a:r>
          </a:p>
          <a:p>
            <a:r>
              <a:rPr lang="en-ZA" dirty="0" smtClean="0"/>
              <a:t>The </a:t>
            </a:r>
            <a:r>
              <a:rPr lang="en-ZA" dirty="0"/>
              <a:t>middle ground seems to focus on more human resource management approaches and strategies designed to improve worker productivity, value for money and to ensure legislative compliance. This often means that a farmer will employ </a:t>
            </a:r>
            <a:r>
              <a:rPr lang="en-ZA" dirty="0" smtClean="0"/>
              <a:t>an HR </a:t>
            </a:r>
            <a:r>
              <a:rPr lang="en-ZA" dirty="0"/>
              <a:t>consultant to advise on labour management and cost containment practices.</a:t>
            </a:r>
          </a:p>
          <a:p>
            <a:pPr lvl="1"/>
            <a:r>
              <a:rPr lang="en-ZA" i="1" dirty="0" smtClean="0"/>
              <a:t>A 50% hike in the minimum wages over three years has meant that less people could be employed. Labour equates to 60% of input costs. Therefore, a sharp increase in wages has to lead to drastic measures on the farms to absorb this cost</a:t>
            </a:r>
          </a:p>
          <a:p>
            <a:pPr lvl="1"/>
            <a:r>
              <a:rPr lang="en-ZA" i="1" dirty="0" smtClean="0"/>
              <a:t>We </a:t>
            </a:r>
            <a:r>
              <a:rPr lang="en-ZA" i="1" dirty="0"/>
              <a:t>have focused on the output of all workers because of high costs and employ a smaller permanent workforce</a:t>
            </a:r>
          </a:p>
          <a:p>
            <a:pPr lvl="1"/>
            <a:r>
              <a:rPr lang="en-ZA" i="1" dirty="0" smtClean="0"/>
              <a:t>Doen</a:t>
            </a:r>
            <a:r>
              <a:rPr lang="en-ZA" i="1" dirty="0" smtClean="0"/>
              <a:t> </a:t>
            </a:r>
            <a:r>
              <a:rPr lang="en-ZA" i="1" dirty="0" smtClean="0"/>
              <a:t>eers</a:t>
            </a:r>
            <a:r>
              <a:rPr lang="en-ZA" i="1" dirty="0" smtClean="0"/>
              <a:t> </a:t>
            </a:r>
            <a:r>
              <a:rPr lang="en-ZA" i="1" dirty="0" smtClean="0"/>
              <a:t>goeie</a:t>
            </a:r>
            <a:r>
              <a:rPr lang="en-ZA" i="1" dirty="0" smtClean="0"/>
              <a:t> </a:t>
            </a:r>
            <a:r>
              <a:rPr lang="en-ZA" i="1" dirty="0" smtClean="0"/>
              <a:t>navorsing</a:t>
            </a:r>
            <a:r>
              <a:rPr lang="en-ZA" i="1" dirty="0" smtClean="0"/>
              <a:t> </a:t>
            </a:r>
            <a:r>
              <a:rPr lang="en-ZA" i="1" dirty="0" smtClean="0"/>
              <a:t>alvorens</a:t>
            </a:r>
            <a:r>
              <a:rPr lang="en-ZA" i="1" dirty="0" smtClean="0"/>
              <a:t> </a:t>
            </a:r>
            <a:r>
              <a:rPr lang="en-ZA" i="1" dirty="0" smtClean="0"/>
              <a:t>aanstellings</a:t>
            </a:r>
            <a:r>
              <a:rPr lang="en-ZA" i="1" dirty="0" smtClean="0"/>
              <a:t> </a:t>
            </a:r>
            <a:r>
              <a:rPr lang="en-ZA" i="1" dirty="0" smtClean="0"/>
              <a:t>gemaak</a:t>
            </a:r>
            <a:r>
              <a:rPr lang="en-ZA" i="1" dirty="0" smtClean="0"/>
              <a:t> word. </a:t>
            </a:r>
            <a:r>
              <a:rPr lang="en-ZA" i="1" dirty="0" smtClean="0"/>
              <a:t>Hanteer</a:t>
            </a:r>
            <a:r>
              <a:rPr lang="en-ZA" i="1" dirty="0" smtClean="0"/>
              <a:t> die </a:t>
            </a:r>
            <a:r>
              <a:rPr lang="en-ZA" i="1" dirty="0" smtClean="0"/>
              <a:t>werkers</a:t>
            </a:r>
            <a:r>
              <a:rPr lang="en-ZA" i="1" dirty="0" smtClean="0"/>
              <a:t> </a:t>
            </a:r>
            <a:r>
              <a:rPr lang="en-ZA" i="1" dirty="0" smtClean="0"/>
              <a:t>meer</a:t>
            </a:r>
            <a:r>
              <a:rPr lang="en-ZA" i="1" dirty="0" smtClean="0"/>
              <a:t> </a:t>
            </a:r>
            <a:r>
              <a:rPr lang="en-ZA" i="1" dirty="0" smtClean="0"/>
              <a:t>klinies</a:t>
            </a:r>
            <a:r>
              <a:rPr lang="en-ZA" i="1" dirty="0" smtClean="0"/>
              <a:t> </a:t>
            </a:r>
            <a:r>
              <a:rPr lang="en-ZA" i="1" dirty="0" smtClean="0"/>
              <a:t>soos</a:t>
            </a:r>
            <a:r>
              <a:rPr lang="en-ZA" i="1" dirty="0" smtClean="0"/>
              <a:t> by </a:t>
            </a:r>
            <a:r>
              <a:rPr lang="en-ZA" i="1" dirty="0" smtClean="0"/>
              <a:t>professionele</a:t>
            </a:r>
            <a:r>
              <a:rPr lang="en-ZA" i="1" dirty="0" smtClean="0"/>
              <a:t> </a:t>
            </a:r>
            <a:r>
              <a:rPr lang="en-ZA" i="1" dirty="0" smtClean="0"/>
              <a:t>besighede</a:t>
            </a:r>
            <a:r>
              <a:rPr lang="en-ZA" i="1" dirty="0" smtClean="0"/>
              <a:t>. </a:t>
            </a:r>
            <a:r>
              <a:rPr lang="en-ZA" i="1" dirty="0" smtClean="0"/>
              <a:t>Werknemers</a:t>
            </a:r>
            <a:r>
              <a:rPr lang="en-ZA" i="1" dirty="0" smtClean="0"/>
              <a:t> word </a:t>
            </a:r>
            <a:r>
              <a:rPr lang="en-ZA" i="1" dirty="0" smtClean="0"/>
              <a:t>vergoed</a:t>
            </a:r>
            <a:r>
              <a:rPr lang="en-ZA" i="1" dirty="0" smtClean="0"/>
              <a:t> </a:t>
            </a:r>
            <a:r>
              <a:rPr lang="en-ZA" i="1" dirty="0" smtClean="0"/>
              <a:t>vir</a:t>
            </a:r>
            <a:r>
              <a:rPr lang="en-ZA" i="1" dirty="0" smtClean="0"/>
              <a:t> wat </a:t>
            </a:r>
            <a:r>
              <a:rPr lang="en-ZA" i="1" dirty="0" smtClean="0"/>
              <a:t>hul</a:t>
            </a:r>
            <a:r>
              <a:rPr lang="en-ZA" i="1" dirty="0" smtClean="0"/>
              <a:t> </a:t>
            </a:r>
            <a:r>
              <a:rPr lang="en-ZA" i="1" dirty="0" smtClean="0"/>
              <a:t>werd</a:t>
            </a:r>
            <a:r>
              <a:rPr lang="en-ZA" i="1" dirty="0" smtClean="0"/>
              <a:t> is </a:t>
            </a:r>
            <a:r>
              <a:rPr lang="en-ZA" i="1" dirty="0" smtClean="0"/>
              <a:t>en</a:t>
            </a:r>
            <a:r>
              <a:rPr lang="en-ZA" i="1" dirty="0" smtClean="0"/>
              <a:t> </a:t>
            </a:r>
            <a:r>
              <a:rPr lang="en-ZA" i="1" dirty="0" smtClean="0"/>
              <a:t>daar</a:t>
            </a:r>
            <a:r>
              <a:rPr lang="en-ZA" i="1" dirty="0" smtClean="0"/>
              <a:t> word </a:t>
            </a:r>
            <a:r>
              <a:rPr lang="en-ZA" i="1" dirty="0" smtClean="0"/>
              <a:t>nie</a:t>
            </a:r>
            <a:r>
              <a:rPr lang="en-ZA" i="1" dirty="0" smtClean="0"/>
              <a:t> </a:t>
            </a:r>
            <a:r>
              <a:rPr lang="en-ZA" i="1" dirty="0" smtClean="0"/>
              <a:t>meer</a:t>
            </a:r>
            <a:r>
              <a:rPr lang="en-ZA" i="1" dirty="0" smtClean="0"/>
              <a:t> net </a:t>
            </a:r>
            <a:r>
              <a:rPr lang="en-ZA" i="1" dirty="0" smtClean="0"/>
              <a:t>uitgedeel</a:t>
            </a:r>
            <a:r>
              <a:rPr lang="en-ZA" i="1" dirty="0" smtClean="0"/>
              <a:t> </a:t>
            </a:r>
            <a:r>
              <a:rPr lang="en-ZA" i="1" dirty="0" smtClean="0"/>
              <a:t>nie</a:t>
            </a:r>
            <a:endParaRPr lang="en-ZA" i="1" dirty="0" smtClean="0"/>
          </a:p>
          <a:p>
            <a:pPr lvl="1"/>
            <a:r>
              <a:rPr lang="en-ZA" i="1" dirty="0" smtClean="0"/>
              <a:t>I </a:t>
            </a:r>
            <a:r>
              <a:rPr lang="en-ZA" i="1" dirty="0"/>
              <a:t>implemented performance reviews for my workers and awarded remuneration increases accordingly</a:t>
            </a:r>
          </a:p>
          <a:p>
            <a:pPr lvl="1"/>
            <a:r>
              <a:rPr lang="en-ZA" i="1" dirty="0" smtClean="0"/>
              <a:t>I took on a non-white farm manager and employed an increasing number of women as full-time permanent employees</a:t>
            </a:r>
          </a:p>
          <a:p>
            <a:pPr lvl="1"/>
            <a:endParaRPr lang="en-ZA" dirty="0"/>
          </a:p>
        </p:txBody>
      </p:sp>
    </p:spTree>
    <p:extLst>
      <p:ext uri="{BB962C8B-B14F-4D97-AF65-F5344CB8AC3E}">
        <p14:creationId xmlns:p14="http://schemas.microsoft.com/office/powerpoint/2010/main" val="4193260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Changing management practices</a:t>
            </a:r>
            <a:endParaRPr lang="en-ZA" dirty="0"/>
          </a:p>
        </p:txBody>
      </p:sp>
      <p:sp>
        <p:nvSpPr>
          <p:cNvPr id="3" name="Content Placeholder 2"/>
          <p:cNvSpPr>
            <a:spLocks noGrp="1"/>
          </p:cNvSpPr>
          <p:nvPr>
            <p:ph idx="1"/>
          </p:nvPr>
        </p:nvSpPr>
        <p:spPr/>
        <p:txBody>
          <a:bodyPr>
            <a:normAutofit fontScale="92500" lnSpcReduction="20000"/>
          </a:bodyPr>
          <a:lstStyle/>
          <a:p>
            <a:r>
              <a:rPr lang="en-ZA" b="1" dirty="0" smtClean="0"/>
              <a:t>Cluster 3: </a:t>
            </a:r>
            <a:r>
              <a:rPr lang="en-ZA" dirty="0" smtClean="0"/>
              <a:t>A </a:t>
            </a:r>
            <a:r>
              <a:rPr lang="en-ZA" dirty="0"/>
              <a:t>third </a:t>
            </a:r>
            <a:r>
              <a:rPr lang="en-ZA" dirty="0" smtClean="0"/>
              <a:t>strategy linked to expanding businesses </a:t>
            </a:r>
            <a:r>
              <a:rPr lang="en-ZA" dirty="0"/>
              <a:t>seems to prioritise on-farm empowerment and increased investment to meet the needs of farmworkers</a:t>
            </a:r>
          </a:p>
          <a:p>
            <a:pPr lvl="1"/>
            <a:r>
              <a:rPr lang="en-ZA" i="1" dirty="0"/>
              <a:t>We shifted and changed management positions with a very positive impact</a:t>
            </a:r>
          </a:p>
          <a:p>
            <a:pPr lvl="1"/>
            <a:r>
              <a:rPr lang="en-ZA" i="1" dirty="0"/>
              <a:t>More permanent personnel had been placed in management positions. We have improved on current housing – rebuilding and we are implementing more skills training.</a:t>
            </a:r>
          </a:p>
          <a:p>
            <a:pPr lvl="1"/>
            <a:r>
              <a:rPr lang="en-ZA" i="1" dirty="0"/>
              <a:t>We have empowered general farm workers to do the supervising, irrigation and managing of seasonal worker teams. Two management houses on farm are now being used to house these supervisors.</a:t>
            </a:r>
          </a:p>
          <a:p>
            <a:pPr lvl="1"/>
            <a:r>
              <a:rPr lang="en-ZA" i="1" dirty="0"/>
              <a:t>We have invested in a lot of services for our employees – a crèche, clinic sports fields community hall, etc</a:t>
            </a:r>
          </a:p>
          <a:p>
            <a:pPr lvl="1"/>
            <a:r>
              <a:rPr lang="en-ZA" i="1" dirty="0" smtClean="0"/>
              <a:t>Farmworkers </a:t>
            </a:r>
            <a:r>
              <a:rPr lang="en-ZA" i="1" dirty="0"/>
              <a:t>have been engaged in management and decision-making. </a:t>
            </a:r>
            <a:endParaRPr lang="en-ZA" i="1" dirty="0" smtClean="0"/>
          </a:p>
          <a:p>
            <a:pPr lvl="1"/>
            <a:r>
              <a:rPr lang="en-ZA" i="1" dirty="0" smtClean="0"/>
              <a:t>Housing </a:t>
            </a:r>
            <a:r>
              <a:rPr lang="en-ZA" i="1" dirty="0"/>
              <a:t>has been upgraded with running water and electricity and toilets have been upgraded to prescribed specifications by the municipality. </a:t>
            </a:r>
          </a:p>
          <a:p>
            <a:endParaRPr lang="en-ZA" dirty="0"/>
          </a:p>
        </p:txBody>
      </p:sp>
    </p:spTree>
    <p:extLst>
      <p:ext uri="{BB962C8B-B14F-4D97-AF65-F5344CB8AC3E}">
        <p14:creationId xmlns:p14="http://schemas.microsoft.com/office/powerpoint/2010/main" val="1729802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Research and strategy objectives</a:t>
            </a:r>
            <a:endParaRPr lang="en-ZA" dirty="0"/>
          </a:p>
        </p:txBody>
      </p:sp>
      <p:sp>
        <p:nvSpPr>
          <p:cNvPr id="3" name="Content Placeholder 2"/>
          <p:cNvSpPr>
            <a:spLocks noGrp="1"/>
          </p:cNvSpPr>
          <p:nvPr>
            <p:ph idx="1"/>
          </p:nvPr>
        </p:nvSpPr>
        <p:spPr/>
        <p:txBody>
          <a:bodyPr>
            <a:normAutofit lnSpcReduction="10000"/>
          </a:bodyPr>
          <a:lstStyle/>
          <a:p>
            <a:r>
              <a:rPr lang="en-ZA" dirty="0" smtClean="0"/>
              <a:t>Improved </a:t>
            </a:r>
            <a:r>
              <a:rPr lang="en-ZA" dirty="0"/>
              <a:t>integration of farm worker housing, service and tenure security needs in municipal housing strategies. </a:t>
            </a:r>
          </a:p>
          <a:p>
            <a:r>
              <a:rPr lang="en-ZA" dirty="0" smtClean="0"/>
              <a:t>Development of a </a:t>
            </a:r>
            <a:r>
              <a:rPr lang="en-ZA" dirty="0"/>
              <a:t>supportive policy environment; innovative partnerships and institutional arrangements to enable farm worker </a:t>
            </a:r>
            <a:r>
              <a:rPr lang="en-ZA" dirty="0" smtClean="0"/>
              <a:t>housing, </a:t>
            </a:r>
            <a:r>
              <a:rPr lang="en-ZA" dirty="0"/>
              <a:t>service and tenure security needs to be progressively met in the Cape Winelands.</a:t>
            </a:r>
          </a:p>
          <a:p>
            <a:r>
              <a:rPr lang="en-ZA" dirty="0" smtClean="0"/>
              <a:t>Research and social dialogue leading to deeper understanding of the housing, services and tenure issues in and across localities</a:t>
            </a:r>
          </a:p>
          <a:p>
            <a:r>
              <a:rPr lang="en-ZA" dirty="0" smtClean="0"/>
              <a:t>Measures agreed to practically </a:t>
            </a:r>
            <a:r>
              <a:rPr lang="en-ZA" dirty="0"/>
              <a:t>address the need for improved farm worker housing, access to services and tenure security on and </a:t>
            </a:r>
            <a:r>
              <a:rPr lang="en-ZA" dirty="0" smtClean="0"/>
              <a:t>off-farm</a:t>
            </a:r>
          </a:p>
          <a:p>
            <a:r>
              <a:rPr lang="en-ZA" dirty="0" smtClean="0"/>
              <a:t>Proposals for policy review</a:t>
            </a:r>
            <a:endParaRPr lang="en-ZA" dirty="0"/>
          </a:p>
        </p:txBody>
      </p:sp>
    </p:spTree>
    <p:extLst>
      <p:ext uri="{BB962C8B-B14F-4D97-AF65-F5344CB8AC3E}">
        <p14:creationId xmlns:p14="http://schemas.microsoft.com/office/powerpoint/2010/main" val="2465023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p:txBody>
          <a:bodyPr>
            <a:normAutofit/>
          </a:bodyPr>
          <a:lstStyle/>
          <a:p>
            <a:r>
              <a:rPr lang="en-ZA" dirty="0" smtClean="0"/>
              <a:t>No functional on-farm state housing support</a:t>
            </a:r>
          </a:p>
          <a:p>
            <a:pPr lvl="1"/>
            <a:r>
              <a:rPr lang="en-ZA" dirty="0" smtClean="0"/>
              <a:t>1994 Housing </a:t>
            </a:r>
            <a:r>
              <a:rPr lang="en-ZA" dirty="0"/>
              <a:t>W</a:t>
            </a:r>
            <a:r>
              <a:rPr lang="en-ZA" dirty="0" smtClean="0"/>
              <a:t>hite Paper acknowledged that farm workers effectively excluded from state subsidy scheme as secure tenure was rarely achievable</a:t>
            </a:r>
          </a:p>
          <a:p>
            <a:pPr lvl="1"/>
            <a:r>
              <a:rPr lang="en-ZA" dirty="0" smtClean="0"/>
              <a:t>Section 4 of ESTA requires that the Minister shall grant subsidies for on and off site developments</a:t>
            </a:r>
          </a:p>
          <a:p>
            <a:pPr lvl="2"/>
            <a:r>
              <a:rPr lang="en-ZA" dirty="0" smtClean="0"/>
              <a:t>However very few Section 4 subsidies approved</a:t>
            </a:r>
          </a:p>
          <a:p>
            <a:pPr lvl="2"/>
            <a:r>
              <a:rPr lang="en-ZA" dirty="0" smtClean="0"/>
              <a:t>A view in the DLA/DRDLR that ESTA </a:t>
            </a:r>
            <a:r>
              <a:rPr lang="en-ZA" dirty="0" smtClean="0"/>
              <a:t>unimplementable</a:t>
            </a:r>
            <a:endParaRPr lang="en-ZA" dirty="0" smtClean="0"/>
          </a:p>
          <a:p>
            <a:pPr lvl="1"/>
            <a:r>
              <a:rPr lang="en-ZA" dirty="0"/>
              <a:t>A Policy for the Settlement of Farm Workers in the Western Cape was prepared and gazetted in 2000 to promote the vision that all farm workers “must be able to be settled permanently” and to create “on the farm” and “off the farm” settlement options including agri-villages and agri-suburbs. </a:t>
            </a:r>
            <a:endParaRPr lang="en-ZA" dirty="0" smtClean="0"/>
          </a:p>
          <a:p>
            <a:pPr lvl="2"/>
            <a:r>
              <a:rPr lang="en-ZA" dirty="0" smtClean="0"/>
              <a:t>The </a:t>
            </a:r>
            <a:r>
              <a:rPr lang="en-ZA" dirty="0"/>
              <a:t>policy </a:t>
            </a:r>
            <a:r>
              <a:rPr lang="en-ZA" dirty="0" smtClean="0"/>
              <a:t>was mothballed and has never been implemented</a:t>
            </a:r>
          </a:p>
        </p:txBody>
      </p:sp>
    </p:spTree>
    <p:extLst>
      <p:ext uri="{BB962C8B-B14F-4D97-AF65-F5344CB8AC3E}">
        <p14:creationId xmlns:p14="http://schemas.microsoft.com/office/powerpoint/2010/main" val="217708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p:txBody>
          <a:bodyPr/>
          <a:lstStyle/>
          <a:p>
            <a:r>
              <a:rPr lang="en-ZA" dirty="0" smtClean="0"/>
              <a:t>The Rural Foundation discontinued in late 1990’s</a:t>
            </a:r>
          </a:p>
          <a:p>
            <a:pPr lvl="1"/>
            <a:r>
              <a:rPr lang="en-ZA" dirty="0" smtClean="0"/>
              <a:t>Partnership between industry and the state</a:t>
            </a:r>
          </a:p>
          <a:p>
            <a:pPr lvl="1"/>
            <a:r>
              <a:rPr lang="en-ZA" dirty="0" smtClean="0"/>
              <a:t>No champion for farm worker issues</a:t>
            </a:r>
          </a:p>
          <a:p>
            <a:r>
              <a:rPr lang="en-ZA" dirty="0" smtClean="0"/>
              <a:t>The </a:t>
            </a:r>
            <a:r>
              <a:rPr lang="en-ZA" dirty="0"/>
              <a:t>Farm Residents Housing Assistance Programme was introduced in 2009 </a:t>
            </a:r>
          </a:p>
          <a:p>
            <a:pPr lvl="2"/>
            <a:r>
              <a:rPr lang="en-ZA" dirty="0"/>
              <a:t>Not a single subsidy applied for or </a:t>
            </a:r>
            <a:r>
              <a:rPr lang="en-ZA" dirty="0" smtClean="0"/>
              <a:t>approved since introduction</a:t>
            </a:r>
            <a:endParaRPr lang="en-ZA" dirty="0"/>
          </a:p>
          <a:p>
            <a:pPr lvl="2"/>
            <a:r>
              <a:rPr lang="en-ZA" dirty="0" smtClean="0"/>
              <a:t>Why? Programme </a:t>
            </a:r>
            <a:r>
              <a:rPr lang="en-ZA" dirty="0"/>
              <a:t>imposes conditions on farm owners which they regard as onerous</a:t>
            </a:r>
          </a:p>
          <a:p>
            <a:pPr lvl="2"/>
            <a:r>
              <a:rPr lang="en-ZA" dirty="0"/>
              <a:t>Programme never reviewed or </a:t>
            </a:r>
            <a:r>
              <a:rPr lang="en-ZA" dirty="0" smtClean="0"/>
              <a:t>evaluated by DHS</a:t>
            </a:r>
            <a:endParaRPr lang="en-ZA" dirty="0"/>
          </a:p>
          <a:p>
            <a:pPr lvl="1"/>
            <a:r>
              <a:rPr lang="en-ZA" dirty="0"/>
              <a:t>No state support provided for on farm retirement housing for farm workers</a:t>
            </a:r>
          </a:p>
          <a:p>
            <a:pPr lvl="1"/>
            <a:r>
              <a:rPr lang="en-ZA" dirty="0"/>
              <a:t>Tax rebates for investment in on farm housing withdrawn</a:t>
            </a:r>
          </a:p>
          <a:p>
            <a:r>
              <a:rPr lang="en-ZA" dirty="0"/>
              <a:t>Farm residents do not enjoy access to free basic services </a:t>
            </a:r>
          </a:p>
          <a:p>
            <a:pPr marL="0" indent="0">
              <a:buNone/>
            </a:pPr>
            <a:endParaRPr lang="en-ZA" dirty="0"/>
          </a:p>
        </p:txBody>
      </p:sp>
    </p:spTree>
    <p:extLst>
      <p:ext uri="{BB962C8B-B14F-4D97-AF65-F5344CB8AC3E}">
        <p14:creationId xmlns:p14="http://schemas.microsoft.com/office/powerpoint/2010/main" val="346177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p:txBody>
          <a:bodyPr>
            <a:normAutofit fontScale="85000" lnSpcReduction="10000"/>
          </a:bodyPr>
          <a:lstStyle/>
          <a:p>
            <a:r>
              <a:rPr lang="en-ZA" dirty="0" smtClean="0"/>
              <a:t>The  rise in the minimum wage puts the combined income of many farm worker households above the R3500 subsidy threshold</a:t>
            </a:r>
          </a:p>
          <a:p>
            <a:pPr lvl="1"/>
            <a:r>
              <a:rPr lang="en-ZA" dirty="0" smtClean="0"/>
              <a:t>Pushes them into the FLISP band</a:t>
            </a:r>
          </a:p>
          <a:p>
            <a:pPr lvl="1"/>
            <a:r>
              <a:rPr lang="en-ZA" dirty="0"/>
              <a:t>Very few options available in the gap housing market </a:t>
            </a:r>
          </a:p>
          <a:p>
            <a:pPr lvl="1"/>
            <a:r>
              <a:rPr lang="en-ZA" dirty="0" smtClean="0"/>
              <a:t>High levels of indebtedness and poor credit records pre-empt eligibility for housing finance</a:t>
            </a:r>
          </a:p>
          <a:p>
            <a:r>
              <a:rPr lang="en-ZA" dirty="0"/>
              <a:t>Increasing casualisation and externalisation of farm labour</a:t>
            </a:r>
          </a:p>
          <a:p>
            <a:pPr lvl="1"/>
            <a:r>
              <a:rPr lang="en-ZA" dirty="0"/>
              <a:t>Research indicates that majority of farm residents are not registered on housing demand data base</a:t>
            </a:r>
          </a:p>
          <a:p>
            <a:pPr lvl="1"/>
            <a:r>
              <a:rPr lang="en-ZA" dirty="0"/>
              <a:t>Some are hesitant to register as they see this could be a prelude to displacement or eviction</a:t>
            </a:r>
          </a:p>
          <a:p>
            <a:pPr lvl="1"/>
            <a:r>
              <a:rPr lang="en-ZA" dirty="0"/>
              <a:t>Movement off farm is increasingly negotiated/financially induced </a:t>
            </a:r>
          </a:p>
          <a:p>
            <a:pPr lvl="2"/>
            <a:r>
              <a:rPr lang="en-ZA" dirty="0"/>
              <a:t>Once farm workers live off-farm there is nothing to distinguish them from other citizens in informal settlements requiring shelter and services</a:t>
            </a:r>
          </a:p>
          <a:p>
            <a:endParaRPr lang="en-ZA" dirty="0" smtClean="0"/>
          </a:p>
          <a:p>
            <a:pPr lvl="1"/>
            <a:endParaRPr lang="en-ZA" dirty="0" smtClean="0"/>
          </a:p>
          <a:p>
            <a:pPr marL="274320" lvl="1" indent="0">
              <a:buNone/>
            </a:pPr>
            <a:r>
              <a:rPr lang="en-ZA" dirty="0" smtClean="0"/>
              <a:t> </a:t>
            </a:r>
            <a:endParaRPr lang="en-ZA" dirty="0"/>
          </a:p>
        </p:txBody>
      </p:sp>
    </p:spTree>
    <p:extLst>
      <p:ext uri="{BB962C8B-B14F-4D97-AF65-F5344CB8AC3E}">
        <p14:creationId xmlns:p14="http://schemas.microsoft.com/office/powerpoint/2010/main" val="129460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 perfect storm</a:t>
            </a:r>
            <a:endParaRPr lang="en-ZA" dirty="0"/>
          </a:p>
        </p:txBody>
      </p:sp>
      <p:sp>
        <p:nvSpPr>
          <p:cNvPr id="3" name="Content Placeholder 2"/>
          <p:cNvSpPr>
            <a:spLocks noGrp="1"/>
          </p:cNvSpPr>
          <p:nvPr>
            <p:ph idx="1"/>
          </p:nvPr>
        </p:nvSpPr>
        <p:spPr/>
        <p:txBody>
          <a:bodyPr>
            <a:normAutofit fontScale="92500" lnSpcReduction="10000"/>
          </a:bodyPr>
          <a:lstStyle/>
          <a:p>
            <a:r>
              <a:rPr lang="en-ZA" dirty="0"/>
              <a:t>Overall a combination of economic trends and a persistent policy vacuum can be argued to have created a perfect storm. </a:t>
            </a:r>
            <a:endParaRPr lang="en-ZA" dirty="0" smtClean="0"/>
          </a:p>
          <a:p>
            <a:r>
              <a:rPr lang="en-ZA" dirty="0" smtClean="0"/>
              <a:t>The </a:t>
            </a:r>
            <a:r>
              <a:rPr lang="en-ZA" dirty="0"/>
              <a:t>three spheres of government appear to be pulling in different directions on the farm worker question. </a:t>
            </a:r>
            <a:endParaRPr lang="en-ZA" dirty="0" smtClean="0"/>
          </a:p>
          <a:p>
            <a:r>
              <a:rPr lang="en-ZA" dirty="0" smtClean="0"/>
              <a:t>Departments </a:t>
            </a:r>
            <a:r>
              <a:rPr lang="en-ZA" dirty="0"/>
              <a:t>with responsibilities to improve conditions and protect rights on farms lack agreed strategy and common programmes. </a:t>
            </a:r>
          </a:p>
          <a:p>
            <a:r>
              <a:rPr lang="en-ZA" dirty="0"/>
              <a:t>Farmers are forced to find ways to cut costs and reduce dependence on labour through casualisation and mechanisation. </a:t>
            </a:r>
            <a:endParaRPr lang="en-ZA" dirty="0" smtClean="0"/>
          </a:p>
          <a:p>
            <a:r>
              <a:rPr lang="en-ZA" dirty="0" smtClean="0"/>
              <a:t>SARS </a:t>
            </a:r>
            <a:r>
              <a:rPr lang="en-ZA" dirty="0"/>
              <a:t>tax rebates and interest rate discounts offered by the Land Bank incentivising farmers to invest in housing and social services have been withdrawn without any viable alternative being put in place. </a:t>
            </a:r>
            <a:endParaRPr lang="en-ZA" dirty="0" smtClean="0"/>
          </a:p>
        </p:txBody>
      </p:sp>
    </p:spTree>
    <p:extLst>
      <p:ext uri="{BB962C8B-B14F-4D97-AF65-F5344CB8AC3E}">
        <p14:creationId xmlns:p14="http://schemas.microsoft.com/office/powerpoint/2010/main" val="320405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 perfect storm</a:t>
            </a:r>
            <a:endParaRPr lang="en-ZA" dirty="0"/>
          </a:p>
        </p:txBody>
      </p:sp>
      <p:sp>
        <p:nvSpPr>
          <p:cNvPr id="3" name="Content Placeholder 2"/>
          <p:cNvSpPr>
            <a:spLocks noGrp="1"/>
          </p:cNvSpPr>
          <p:nvPr>
            <p:ph idx="1"/>
          </p:nvPr>
        </p:nvSpPr>
        <p:spPr/>
        <p:txBody>
          <a:bodyPr>
            <a:normAutofit/>
          </a:bodyPr>
          <a:lstStyle/>
          <a:p>
            <a:r>
              <a:rPr lang="en-ZA" dirty="0"/>
              <a:t>Increasing numbers of households are being displaced off farms. </a:t>
            </a:r>
          </a:p>
          <a:p>
            <a:r>
              <a:rPr lang="en-ZA" dirty="0"/>
              <a:t>Once off farm they become the responsibility of already stretched municipalities. </a:t>
            </a:r>
            <a:endParaRPr lang="en-ZA" dirty="0" smtClean="0"/>
          </a:p>
          <a:p>
            <a:r>
              <a:rPr lang="en-ZA" dirty="0" smtClean="0"/>
              <a:t>The </a:t>
            </a:r>
            <a:r>
              <a:rPr lang="en-ZA" dirty="0"/>
              <a:t>consequence is the expansion of poorly serviced informal settlements on the periphery of small towns and mounting concentrations of people living in poverty who are reliant on social grants and precarious seasonal work. </a:t>
            </a:r>
          </a:p>
          <a:p>
            <a:r>
              <a:rPr lang="en-ZA" dirty="0"/>
              <a:t>Where municipalities provide emergency housing for evicted or displaced farm workers this creates enormous social tensions locally, as residents of the town who have been on waiting lists for years allege ‘queue jumping’.</a:t>
            </a:r>
          </a:p>
          <a:p>
            <a:endParaRPr lang="en-ZA" dirty="0"/>
          </a:p>
        </p:txBody>
      </p:sp>
    </p:spTree>
    <p:extLst>
      <p:ext uri="{BB962C8B-B14F-4D97-AF65-F5344CB8AC3E}">
        <p14:creationId xmlns:p14="http://schemas.microsoft.com/office/powerpoint/2010/main" val="202653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381000"/>
            <a:ext cx="87058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3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Policy impacts</a:t>
            </a:r>
            <a:endParaRPr lang="en-ZA" dirty="0"/>
          </a:p>
        </p:txBody>
      </p:sp>
      <p:sp>
        <p:nvSpPr>
          <p:cNvPr id="3" name="Content Placeholder 2"/>
          <p:cNvSpPr>
            <a:spLocks noGrp="1"/>
          </p:cNvSpPr>
          <p:nvPr>
            <p:ph idx="1"/>
          </p:nvPr>
        </p:nvSpPr>
        <p:spPr/>
        <p:txBody>
          <a:bodyPr/>
          <a:lstStyle/>
          <a:p>
            <a:r>
              <a:rPr lang="en-ZA" dirty="0" smtClean="0"/>
              <a:t>Further research for the Laborie Dialogue Initiative</a:t>
            </a:r>
          </a:p>
          <a:p>
            <a:r>
              <a:rPr lang="en-ZA" dirty="0" smtClean="0"/>
              <a:t>Processes to link and support existing SDI initiatives as part of a joint ETI, LEP UCT and </a:t>
            </a:r>
            <a:r>
              <a:rPr lang="en-ZA" dirty="0" err="1" smtClean="0"/>
              <a:t>Phuhlisani</a:t>
            </a:r>
            <a:r>
              <a:rPr lang="en-ZA" dirty="0" smtClean="0"/>
              <a:t> Initiative</a:t>
            </a:r>
          </a:p>
          <a:p>
            <a:r>
              <a:rPr lang="en-ZA" dirty="0" smtClean="0"/>
              <a:t>Upcoming summit on “Partnerships </a:t>
            </a:r>
            <a:r>
              <a:rPr lang="en-ZA" dirty="0"/>
              <a:t>for Human Settlements</a:t>
            </a:r>
            <a:r>
              <a:rPr lang="en-ZA" dirty="0" smtClean="0"/>
              <a:t>” organised by Department of Human Settlements in Western Cape. </a:t>
            </a:r>
          </a:p>
          <a:p>
            <a:pPr lvl="1"/>
            <a:r>
              <a:rPr lang="en-ZA" dirty="0" smtClean="0"/>
              <a:t>The summit started out as being focused entirely on farm worker housing</a:t>
            </a:r>
          </a:p>
          <a:p>
            <a:pPr lvl="1"/>
            <a:r>
              <a:rPr lang="en-ZA" dirty="0" smtClean="0"/>
              <a:t>Recently </a:t>
            </a:r>
            <a:r>
              <a:rPr lang="en-ZA" dirty="0"/>
              <a:t>focus of the Summit </a:t>
            </a:r>
            <a:r>
              <a:rPr lang="en-ZA" dirty="0" smtClean="0"/>
              <a:t>shifted to Employer-Assisted </a:t>
            </a:r>
            <a:r>
              <a:rPr lang="en-ZA" dirty="0"/>
              <a:t>Housing. </a:t>
            </a:r>
            <a:endParaRPr lang="en-ZA" dirty="0" smtClean="0"/>
          </a:p>
          <a:p>
            <a:pPr lvl="1"/>
            <a:r>
              <a:rPr lang="en-ZA" dirty="0" smtClean="0"/>
              <a:t>Housing </a:t>
            </a:r>
            <a:r>
              <a:rPr lang="en-ZA" dirty="0"/>
              <a:t>for </a:t>
            </a:r>
            <a:r>
              <a:rPr lang="en-ZA" dirty="0" smtClean="0"/>
              <a:t>farmworkers incorporated within this framework</a:t>
            </a:r>
            <a:endParaRPr lang="en-ZA" dirty="0"/>
          </a:p>
        </p:txBody>
      </p:sp>
    </p:spTree>
    <p:extLst>
      <p:ext uri="{BB962C8B-B14F-4D97-AF65-F5344CB8AC3E}">
        <p14:creationId xmlns:p14="http://schemas.microsoft.com/office/powerpoint/2010/main" val="287839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In search of a champion</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We </a:t>
            </a:r>
            <a:r>
              <a:rPr lang="en-ZA" dirty="0"/>
              <a:t>require fresh thinking on creative ways to expand agricultural social investment programmes and enable alternative service delivery models. </a:t>
            </a:r>
            <a:endParaRPr lang="en-ZA" dirty="0" smtClean="0"/>
          </a:p>
          <a:p>
            <a:r>
              <a:rPr lang="en-ZA" dirty="0" smtClean="0"/>
              <a:t>In </a:t>
            </a:r>
            <a:r>
              <a:rPr lang="en-ZA" dirty="0"/>
              <a:t>this regard the </a:t>
            </a:r>
            <a:r>
              <a:rPr lang="en-ZA" dirty="0" smtClean="0"/>
              <a:t>Laborie report </a:t>
            </a:r>
            <a:r>
              <a:rPr lang="en-ZA" dirty="0"/>
              <a:t>reviews the history of the Rural Foundation (established in the 1980s and disbanded in the late 1990’s) which some analysts regard as contributing to a “golden age of service delivery on farms</a:t>
            </a:r>
            <a:r>
              <a:rPr lang="en-ZA" dirty="0" smtClean="0"/>
              <a:t>”. </a:t>
            </a:r>
            <a:r>
              <a:rPr lang="en-ZA" dirty="0"/>
              <a:t>  </a:t>
            </a:r>
            <a:endParaRPr lang="en-ZA" dirty="0" smtClean="0"/>
          </a:p>
          <a:p>
            <a:r>
              <a:rPr lang="en-ZA" dirty="0" smtClean="0"/>
              <a:t>While </a:t>
            </a:r>
            <a:r>
              <a:rPr lang="en-ZA" dirty="0"/>
              <a:t>acknowledging that the Foundation had its flaws, the report asks whether it is not time to reimagine a 21</a:t>
            </a:r>
            <a:r>
              <a:rPr lang="en-ZA" baseline="30000" dirty="0"/>
              <a:t>st</a:t>
            </a:r>
            <a:r>
              <a:rPr lang="en-ZA" dirty="0"/>
              <a:t> century version with substantial industry investment, active union and worker involvement, NGO and state support.  </a:t>
            </a:r>
            <a:endParaRPr lang="en-ZA" dirty="0" smtClean="0"/>
          </a:p>
          <a:p>
            <a:r>
              <a:rPr lang="en-ZA" dirty="0" smtClean="0"/>
              <a:t>Such </a:t>
            </a:r>
            <a:r>
              <a:rPr lang="en-ZA" dirty="0"/>
              <a:t>an initiative could help generate the energy to break the policy gridlock and to plan and implement practical programmes to help restore the citizenship rights and dignity of farm workers.</a:t>
            </a:r>
            <a:endParaRPr lang="en-ZA" dirty="0"/>
          </a:p>
        </p:txBody>
      </p:sp>
    </p:spTree>
    <p:extLst>
      <p:ext uri="{BB962C8B-B14F-4D97-AF65-F5344CB8AC3E}">
        <p14:creationId xmlns:p14="http://schemas.microsoft.com/office/powerpoint/2010/main" val="40500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smtClean="0"/>
              <a:t>All research </a:t>
            </a:r>
            <a:r>
              <a:rPr lang="en-ZA" dirty="0" smtClean="0"/>
              <a:t>publicly available </a:t>
            </a:r>
            <a:r>
              <a:rPr lang="en-ZA" sz="2000" dirty="0" smtClean="0">
                <a:hlinkClick r:id="rId2"/>
              </a:rPr>
              <a:t>www.winelandsfarmworkers.net</a:t>
            </a:r>
            <a:r>
              <a:rPr lang="en-ZA" dirty="0" smtClean="0"/>
              <a:t> </a:t>
            </a:r>
            <a:endParaRPr lang="en-ZA"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600199"/>
            <a:ext cx="7112371" cy="514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34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Research and strategy development in CWDM</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798605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Quad Arrow Callout 4"/>
          <p:cNvSpPr/>
          <p:nvPr/>
        </p:nvSpPr>
        <p:spPr>
          <a:xfrm>
            <a:off x="3089274" y="2852936"/>
            <a:ext cx="3006334" cy="2226914"/>
          </a:xfrm>
          <a:prstGeom prst="quadArrowCallout">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t>Reference group oversight</a:t>
            </a:r>
          </a:p>
          <a:p>
            <a:pPr algn="ctr"/>
            <a:r>
              <a:rPr lang="en-ZA" sz="1400" dirty="0" smtClean="0"/>
              <a:t>Constant Communication </a:t>
            </a:r>
            <a:endParaRPr lang="en-ZA" sz="1400" dirty="0"/>
          </a:p>
        </p:txBody>
      </p:sp>
    </p:spTree>
    <p:extLst>
      <p:ext uri="{BB962C8B-B14F-4D97-AF65-F5344CB8AC3E}">
        <p14:creationId xmlns:p14="http://schemas.microsoft.com/office/powerpoint/2010/main" val="305645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Research conducted</a:t>
            </a:r>
            <a:endParaRPr lang="en-ZA" dirty="0"/>
          </a:p>
        </p:txBody>
      </p:sp>
      <p:sp>
        <p:nvSpPr>
          <p:cNvPr id="5" name="Content Placeholder 4"/>
          <p:cNvSpPr>
            <a:spLocks noGrp="1"/>
          </p:cNvSpPr>
          <p:nvPr>
            <p:ph sz="half" idx="1"/>
          </p:nvPr>
        </p:nvSpPr>
        <p:spPr/>
        <p:txBody>
          <a:bodyPr>
            <a:normAutofit fontScale="85000" lnSpcReduction="20000"/>
          </a:bodyPr>
          <a:lstStyle/>
          <a:p>
            <a:r>
              <a:rPr lang="en-ZA" dirty="0"/>
              <a:t>We </a:t>
            </a:r>
            <a:r>
              <a:rPr lang="en-ZA" dirty="0" smtClean="0"/>
              <a:t>completed </a:t>
            </a:r>
            <a:r>
              <a:rPr lang="en-ZA" dirty="0"/>
              <a:t>a total of 224 interviews </a:t>
            </a:r>
            <a:endParaRPr lang="en-ZA" dirty="0" smtClean="0"/>
          </a:p>
          <a:p>
            <a:pPr lvl="1"/>
            <a:r>
              <a:rPr lang="en-ZA" dirty="0" smtClean="0"/>
              <a:t>72 </a:t>
            </a:r>
            <a:r>
              <a:rPr lang="en-ZA" dirty="0"/>
              <a:t>workers living on farms</a:t>
            </a:r>
          </a:p>
          <a:p>
            <a:pPr lvl="1"/>
            <a:r>
              <a:rPr lang="en-ZA" dirty="0"/>
              <a:t>82 workers living off farms</a:t>
            </a:r>
          </a:p>
          <a:p>
            <a:pPr lvl="1"/>
            <a:r>
              <a:rPr lang="en-ZA" dirty="0"/>
              <a:t>14 representatives of NGOs and Unions</a:t>
            </a:r>
          </a:p>
          <a:p>
            <a:pPr lvl="1"/>
            <a:r>
              <a:rPr lang="en-ZA" dirty="0"/>
              <a:t>25 individual producers</a:t>
            </a:r>
          </a:p>
          <a:p>
            <a:pPr lvl="1"/>
            <a:r>
              <a:rPr lang="en-ZA" dirty="0"/>
              <a:t>4 representatives of organised agriculture</a:t>
            </a:r>
          </a:p>
          <a:p>
            <a:pPr lvl="1"/>
            <a:r>
              <a:rPr lang="en-ZA" dirty="0"/>
              <a:t>10 Councillors</a:t>
            </a:r>
          </a:p>
          <a:p>
            <a:pPr lvl="1"/>
            <a:r>
              <a:rPr lang="en-ZA" dirty="0"/>
              <a:t>11 Municipal officials</a:t>
            </a:r>
          </a:p>
          <a:p>
            <a:pPr lvl="1"/>
            <a:r>
              <a:rPr lang="en-ZA" dirty="0"/>
              <a:t>2 representatives of provincial departments</a:t>
            </a:r>
          </a:p>
          <a:p>
            <a:pPr lvl="1"/>
            <a:r>
              <a:rPr lang="en-ZA" dirty="0"/>
              <a:t>2 representatives of WIETA and SIZA</a:t>
            </a:r>
          </a:p>
          <a:p>
            <a:pPr lvl="1"/>
            <a:r>
              <a:rPr lang="en-ZA" dirty="0"/>
              <a:t>2 other key informants</a:t>
            </a:r>
          </a:p>
          <a:p>
            <a:endParaRPr lang="en-ZA" dirty="0"/>
          </a:p>
        </p:txBody>
      </p:sp>
      <p:graphicFrame>
        <p:nvGraphicFramePr>
          <p:cNvPr id="7" name="Content Placeholder 6"/>
          <p:cNvGraphicFramePr>
            <a:graphicFrameLocks noGrp="1"/>
          </p:cNvGraphicFramePr>
          <p:nvPr>
            <p:ph sz="half" idx="2"/>
          </p:nvPr>
        </p:nvGraphicFramePr>
        <p:xfrm>
          <a:off x="4648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83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Workers on farms</a:t>
            </a:r>
            <a:endParaRPr lang="en-ZA" dirty="0"/>
          </a:p>
        </p:txBody>
      </p:sp>
      <p:sp>
        <p:nvSpPr>
          <p:cNvPr id="5" name="Content Placeholder 4"/>
          <p:cNvSpPr>
            <a:spLocks noGrp="1"/>
          </p:cNvSpPr>
          <p:nvPr>
            <p:ph sz="half" idx="1"/>
          </p:nvPr>
        </p:nvSpPr>
        <p:spPr/>
        <p:txBody>
          <a:bodyPr>
            <a:normAutofit fontScale="70000" lnSpcReduction="20000"/>
          </a:bodyPr>
          <a:lstStyle/>
          <a:p>
            <a:r>
              <a:rPr lang="en-ZA" dirty="0" smtClean="0"/>
              <a:t>71 interviews recorded</a:t>
            </a:r>
          </a:p>
          <a:p>
            <a:pPr lvl="1"/>
            <a:r>
              <a:rPr lang="en-ZA" sz="2600" dirty="0"/>
              <a:t>15 interviews in the Breede Valley </a:t>
            </a:r>
            <a:endParaRPr lang="en-ZA" sz="2600" dirty="0" smtClean="0"/>
          </a:p>
          <a:p>
            <a:pPr lvl="1"/>
            <a:r>
              <a:rPr lang="en-ZA" sz="2600" dirty="0" smtClean="0"/>
              <a:t>12 </a:t>
            </a:r>
            <a:r>
              <a:rPr lang="en-ZA" sz="2600" dirty="0"/>
              <a:t>interviews in Langeberg</a:t>
            </a:r>
          </a:p>
          <a:p>
            <a:pPr lvl="1"/>
            <a:r>
              <a:rPr lang="en-ZA" sz="2600" dirty="0"/>
              <a:t>15 in Witzenberg</a:t>
            </a:r>
          </a:p>
          <a:p>
            <a:pPr lvl="1"/>
            <a:r>
              <a:rPr lang="en-ZA" sz="2600" dirty="0"/>
              <a:t>15 in Drakenstein</a:t>
            </a:r>
          </a:p>
          <a:p>
            <a:pPr lvl="1"/>
            <a:r>
              <a:rPr lang="en-ZA" sz="2600" dirty="0"/>
              <a:t>14 in </a:t>
            </a:r>
            <a:r>
              <a:rPr lang="en-ZA" sz="2600" dirty="0" smtClean="0"/>
              <a:t>Stellenbosch</a:t>
            </a:r>
          </a:p>
          <a:p>
            <a:r>
              <a:rPr lang="en-ZA" sz="3000" dirty="0" smtClean="0"/>
              <a:t>A variety of living circumstances</a:t>
            </a:r>
          </a:p>
          <a:p>
            <a:pPr lvl="1"/>
            <a:endParaRPr lang="en-ZA" dirty="0"/>
          </a:p>
        </p:txBody>
      </p:sp>
      <p:sp>
        <p:nvSpPr>
          <p:cNvPr id="6" name="Content Placeholder 5"/>
          <p:cNvSpPr>
            <a:spLocks noGrp="1"/>
          </p:cNvSpPr>
          <p:nvPr>
            <p:ph sz="half" idx="2"/>
          </p:nvPr>
        </p:nvSpPr>
        <p:spPr/>
        <p:txBody>
          <a:bodyPr>
            <a:normAutofit fontScale="70000" lnSpcReduction="20000"/>
          </a:bodyPr>
          <a:lstStyle/>
          <a:p>
            <a:r>
              <a:rPr lang="en-ZA" dirty="0" smtClean="0"/>
              <a:t>A variety of circumstances</a:t>
            </a:r>
          </a:p>
          <a:p>
            <a:r>
              <a:rPr lang="en-ZA" dirty="0"/>
              <a:t>Above half – 55.6% or 40 respondents - worked full time on the farm and had their family staying with them. </a:t>
            </a:r>
            <a:endParaRPr lang="en-ZA" dirty="0" smtClean="0"/>
          </a:p>
          <a:p>
            <a:r>
              <a:rPr lang="en-ZA" dirty="0" smtClean="0"/>
              <a:t>Twelve </a:t>
            </a:r>
            <a:r>
              <a:rPr lang="en-ZA" dirty="0"/>
              <a:t>respondents – 16.7% - stayed on the farm where a household member was employed, but did not work there. </a:t>
            </a:r>
            <a:endParaRPr lang="en-ZA" dirty="0" smtClean="0"/>
          </a:p>
          <a:p>
            <a:r>
              <a:rPr lang="en-ZA" dirty="0" smtClean="0"/>
              <a:t>Six </a:t>
            </a:r>
            <a:r>
              <a:rPr lang="en-ZA" dirty="0"/>
              <a:t>stayed on the farm and </a:t>
            </a:r>
            <a:r>
              <a:rPr lang="en-ZA" dirty="0" smtClean="0"/>
              <a:t>no one in </a:t>
            </a:r>
            <a:r>
              <a:rPr lang="en-ZA" dirty="0"/>
              <a:t>their household worked on the farm. </a:t>
            </a:r>
            <a:endParaRPr lang="en-ZA" dirty="0" smtClean="0"/>
          </a:p>
          <a:p>
            <a:r>
              <a:rPr lang="en-ZA" dirty="0" smtClean="0"/>
              <a:t>Six </a:t>
            </a:r>
            <a:r>
              <a:rPr lang="en-ZA" dirty="0"/>
              <a:t>respondents – 8.3% stayed on one farm but worked on a neighbouring farm.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4649095" cy="214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590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Workers off farm</a:t>
            </a:r>
            <a:endParaRPr lang="en-ZA" dirty="0"/>
          </a:p>
        </p:txBody>
      </p:sp>
      <p:sp>
        <p:nvSpPr>
          <p:cNvPr id="3" name="Content Placeholder 2"/>
          <p:cNvSpPr>
            <a:spLocks noGrp="1"/>
          </p:cNvSpPr>
          <p:nvPr>
            <p:ph sz="half" idx="1"/>
          </p:nvPr>
        </p:nvSpPr>
        <p:spPr/>
        <p:txBody>
          <a:bodyPr>
            <a:normAutofit/>
          </a:bodyPr>
          <a:lstStyle/>
          <a:p>
            <a:r>
              <a:rPr lang="en-ZA" dirty="0"/>
              <a:t>A total of 82 interviews were conducted with off-farm workers across the study area. These included:</a:t>
            </a:r>
          </a:p>
          <a:p>
            <a:pPr lvl="1"/>
            <a:r>
              <a:rPr lang="en-ZA" dirty="0"/>
              <a:t>20  in Stellenbosch</a:t>
            </a:r>
          </a:p>
          <a:p>
            <a:pPr lvl="1"/>
            <a:r>
              <a:rPr lang="en-ZA" dirty="0"/>
              <a:t>17 in Drakenstein</a:t>
            </a:r>
          </a:p>
          <a:p>
            <a:pPr lvl="1"/>
            <a:r>
              <a:rPr lang="en-ZA" dirty="0"/>
              <a:t>15 in Breede Valley</a:t>
            </a:r>
          </a:p>
          <a:p>
            <a:pPr lvl="1"/>
            <a:r>
              <a:rPr lang="en-ZA" dirty="0"/>
              <a:t>15 in Langeberg</a:t>
            </a:r>
          </a:p>
          <a:p>
            <a:pPr lvl="1"/>
            <a:r>
              <a:rPr lang="en-ZA" dirty="0"/>
              <a:t>15 in Witzenberg</a:t>
            </a:r>
          </a:p>
          <a:p>
            <a:endParaRPr lang="en-ZA" dirty="0"/>
          </a:p>
        </p:txBody>
      </p:sp>
      <p:sp>
        <p:nvSpPr>
          <p:cNvPr id="4" name="Content Placeholder 3"/>
          <p:cNvSpPr>
            <a:spLocks noGrp="1"/>
          </p:cNvSpPr>
          <p:nvPr>
            <p:ph sz="half" idx="2"/>
          </p:nvPr>
        </p:nvSpPr>
        <p:spPr/>
        <p:txBody>
          <a:bodyPr>
            <a:normAutofit/>
          </a:bodyPr>
          <a:lstStyle/>
          <a:p>
            <a:r>
              <a:rPr lang="en-ZA" dirty="0"/>
              <a:t>The respondents were roughly split between seasonal and permanent employees on </a:t>
            </a:r>
            <a:r>
              <a:rPr lang="en-ZA" dirty="0" smtClean="0"/>
              <a:t>farms </a:t>
            </a:r>
            <a:endParaRPr lang="en-ZA" dirty="0" smtClean="0"/>
          </a:p>
          <a:p>
            <a:pPr lvl="1"/>
            <a:r>
              <a:rPr lang="en-ZA" dirty="0" smtClean="0"/>
              <a:t> </a:t>
            </a:r>
            <a:r>
              <a:rPr lang="en-ZA" dirty="0"/>
              <a:t>a small percentage – 9.9% - being contracted by a labour broker and working on many different farms. </a:t>
            </a:r>
          </a:p>
          <a:p>
            <a:endParaRPr lang="en-ZA" dirty="0"/>
          </a:p>
        </p:txBody>
      </p:sp>
    </p:spTree>
    <p:extLst>
      <p:ext uri="{BB962C8B-B14F-4D97-AF65-F5344CB8AC3E}">
        <p14:creationId xmlns:p14="http://schemas.microsoft.com/office/powerpoint/2010/main" val="410856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Reasons for the move from farm to town</a:t>
            </a:r>
            <a:endParaRPr lang="en-ZA" dirty="0"/>
          </a:p>
        </p:txBody>
      </p:sp>
      <p:sp>
        <p:nvSpPr>
          <p:cNvPr id="5" name="Content Placeholder 4"/>
          <p:cNvSpPr>
            <a:spLocks noGrp="1"/>
          </p:cNvSpPr>
          <p:nvPr>
            <p:ph idx="1"/>
          </p:nvPr>
        </p:nvSpPr>
        <p:spPr/>
        <p:txBody>
          <a:bodyPr/>
          <a:lstStyle/>
          <a:p>
            <a:r>
              <a:rPr lang="en-ZA" sz="1800" dirty="0" smtClean="0"/>
              <a:t>Voluntary relocation 39.2%</a:t>
            </a:r>
          </a:p>
          <a:p>
            <a:r>
              <a:rPr lang="en-ZA" sz="1800" dirty="0" smtClean="0"/>
              <a:t>Of </a:t>
            </a:r>
            <a:r>
              <a:rPr lang="en-ZA" sz="1800" dirty="0"/>
              <a:t>the 71 respondents </a:t>
            </a:r>
            <a:r>
              <a:rPr lang="en-ZA" sz="1800" dirty="0" smtClean="0"/>
              <a:t>answering </a:t>
            </a:r>
            <a:r>
              <a:rPr lang="en-ZA" sz="1800" dirty="0"/>
              <a:t>this question </a:t>
            </a:r>
            <a:r>
              <a:rPr lang="en-ZA" sz="1800" dirty="0" smtClean="0"/>
              <a:t>31 (43.6%) reported that they had </a:t>
            </a:r>
            <a:r>
              <a:rPr lang="en-ZA" sz="1800" dirty="0"/>
              <a:t>been evicted off-farm. </a:t>
            </a:r>
            <a:r>
              <a:rPr lang="en-ZA" sz="1800" dirty="0" smtClean="0"/>
              <a:t>(These include 7 respondents who </a:t>
            </a:r>
            <a:r>
              <a:rPr lang="en-ZA" sz="1800" dirty="0"/>
              <a:t>answered reported being evicted under </a:t>
            </a:r>
            <a:r>
              <a:rPr lang="en-ZA" sz="1800" dirty="0" smtClean="0"/>
              <a:t>‘Other’)</a:t>
            </a:r>
          </a:p>
          <a:p>
            <a:r>
              <a:rPr lang="en-ZA" sz="1800" dirty="0" smtClean="0"/>
              <a:t>Respondents report that only 8.1% of these evictions took place following  a legal process and </a:t>
            </a:r>
            <a:r>
              <a:rPr lang="en-ZA" sz="1800" dirty="0" smtClean="0"/>
              <a:t>with alternative </a:t>
            </a:r>
            <a:r>
              <a:rPr lang="en-ZA" sz="1800" dirty="0" smtClean="0"/>
              <a:t>accommodation being provided</a:t>
            </a:r>
          </a:p>
          <a:p>
            <a:endParaRPr lang="en-ZA" dirty="0"/>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10878"/>
            <a:ext cx="7416824" cy="3058481"/>
          </a:xfrm>
          <a:prstGeom prst="rect">
            <a:avLst/>
          </a:prstGeom>
          <a:noFill/>
          <a:ln>
            <a:noFill/>
          </a:ln>
        </p:spPr>
      </p:pic>
    </p:spTree>
    <p:extLst>
      <p:ext uri="{BB962C8B-B14F-4D97-AF65-F5344CB8AC3E}">
        <p14:creationId xmlns:p14="http://schemas.microsoft.com/office/powerpoint/2010/main" val="3401055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Off-farm workers perceptions of the main reason for eviction</a:t>
            </a:r>
            <a:endParaRPr lang="en-ZA" dirty="0"/>
          </a:p>
        </p:txBody>
      </p:sp>
      <p:sp>
        <p:nvSpPr>
          <p:cNvPr id="3" name="Content Placeholder 2"/>
          <p:cNvSpPr>
            <a:spLocks noGrp="1"/>
          </p:cNvSpPr>
          <p:nvPr>
            <p:ph idx="1"/>
          </p:nvPr>
        </p:nvSpPr>
        <p:spPr/>
        <p:txBody>
          <a:bodyPr>
            <a:normAutofit/>
          </a:bodyPr>
          <a:lstStyle/>
          <a:p>
            <a:r>
              <a:rPr lang="en-ZA" dirty="0" smtClean="0"/>
              <a:t>Changing </a:t>
            </a:r>
            <a:r>
              <a:rPr lang="en-ZA" dirty="0"/>
              <a:t>farm owners was thought to be the most common reason for eviction. </a:t>
            </a:r>
            <a:endParaRPr lang="en-ZA" dirty="0" smtClean="0"/>
          </a:p>
          <a:p>
            <a:r>
              <a:rPr lang="en-ZA" dirty="0" smtClean="0"/>
              <a:t>This </a:t>
            </a:r>
            <a:r>
              <a:rPr lang="en-ZA" dirty="0"/>
              <a:t>correlates to the trend of farm consolidation identified in the literature review as a factor driving evictions. </a:t>
            </a:r>
            <a:endParaRPr lang="en-ZA" dirty="0" smtClean="0"/>
          </a:p>
          <a:p>
            <a:r>
              <a:rPr lang="en-ZA" dirty="0" smtClean="0"/>
              <a:t>Social </a:t>
            </a:r>
            <a:r>
              <a:rPr lang="en-ZA" dirty="0"/>
              <a:t>problems are also a significant contributing reason for evictions.</a:t>
            </a:r>
          </a:p>
        </p:txBody>
      </p:sp>
    </p:spTree>
    <p:extLst>
      <p:ext uri="{BB962C8B-B14F-4D97-AF65-F5344CB8AC3E}">
        <p14:creationId xmlns:p14="http://schemas.microsoft.com/office/powerpoint/2010/main" val="33736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151</TotalTime>
  <Words>2510</Words>
  <Application>Microsoft Office PowerPoint</Application>
  <PresentationFormat>On-screen Show (4:3)</PresentationFormat>
  <Paragraphs>205</Paragraphs>
  <Slides>27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Clarity</vt:lpstr>
      <vt:lpstr>A review of Research and emerging strategy around Farm worker housing in the cwdm</vt:lpstr>
      <vt:lpstr>Research and strategy objectives</vt:lpstr>
      <vt:lpstr>All research publicly available www.winelandsfarmworkers.net </vt:lpstr>
      <vt:lpstr>Research and strategy development in CWDM</vt:lpstr>
      <vt:lpstr>Research conducted</vt:lpstr>
      <vt:lpstr>Workers on farms</vt:lpstr>
      <vt:lpstr>Workers off farm</vt:lpstr>
      <vt:lpstr>Reasons for the move from farm to town</vt:lpstr>
      <vt:lpstr>Off-farm workers perceptions of the main reason for eviction</vt:lpstr>
      <vt:lpstr>Twenty five producers</vt:lpstr>
      <vt:lpstr>Main type of business on the farm</vt:lpstr>
      <vt:lpstr>Key economic and regulatory challenges </vt:lpstr>
      <vt:lpstr>Key economic and regulatory challenges </vt:lpstr>
      <vt:lpstr>Assessment of key factors impacting on farming business</vt:lpstr>
      <vt:lpstr>Assessment of key factors impacting on farming business</vt:lpstr>
      <vt:lpstr>Assessment of key factors impacting on farming business</vt:lpstr>
      <vt:lpstr>Changing management practices</vt:lpstr>
      <vt:lpstr>Changing management practices</vt:lpstr>
      <vt:lpstr>Changing management practices</vt:lpstr>
      <vt:lpstr>Problem statement</vt:lpstr>
      <vt:lpstr>Problem statement</vt:lpstr>
      <vt:lpstr>Problem statement</vt:lpstr>
      <vt:lpstr>A perfect storm</vt:lpstr>
      <vt:lpstr>A perfect storm</vt:lpstr>
      <vt:lpstr>PowerPoint Presentation</vt:lpstr>
      <vt:lpstr>Policy impacts</vt:lpstr>
      <vt:lpstr>In search of a champion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worker Housing</dc:title>
  <dc:creator>de Satge</dc:creator>
  <cp:lastModifiedBy>Rick</cp:lastModifiedBy>
  <cp:revision>15</cp:revision>
  <dcterms:created xsi:type="dcterms:W3CDTF">2017-03-10T07:55:56Z</dcterms:created>
  <dcterms:modified xsi:type="dcterms:W3CDTF">2017-03-28T14:37:55Z</dcterms:modified>
</cp:coreProperties>
</file>