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1"/>
  </p:handoutMasterIdLst>
  <p:sldIdLst>
    <p:sldId id="256" r:id="rId2"/>
    <p:sldId id="261" r:id="rId3"/>
    <p:sldId id="263" r:id="rId4"/>
    <p:sldId id="262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6" r:id="rId16"/>
    <p:sldId id="272" r:id="rId17"/>
    <p:sldId id="273" r:id="rId18"/>
    <p:sldId id="277" r:id="rId19"/>
    <p:sldId id="27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0976D-FA6C-4049-B371-FE189196159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68D25-3CF0-4203-8CD4-8EA7EEB2DC1E}">
      <dgm:prSet phldrT="[Text]"/>
      <dgm:spPr/>
      <dgm:t>
        <a:bodyPr/>
        <a:lstStyle/>
        <a:p>
          <a:r>
            <a:rPr lang="en-US" dirty="0"/>
            <a:t>EVICTIONS</a:t>
          </a:r>
        </a:p>
      </dgm:t>
    </dgm:pt>
    <dgm:pt modelId="{7156C5D6-4C60-4B2D-854A-AC4FA792CA61}" type="parTrans" cxnId="{8EC81802-F71B-42E7-8B86-9904BEFFD135}">
      <dgm:prSet/>
      <dgm:spPr/>
      <dgm:t>
        <a:bodyPr/>
        <a:lstStyle/>
        <a:p>
          <a:endParaRPr lang="en-US"/>
        </a:p>
      </dgm:t>
    </dgm:pt>
    <dgm:pt modelId="{0AC38493-129B-4A59-AC4C-988908FC87A4}" type="sibTrans" cxnId="{8EC81802-F71B-42E7-8B86-9904BEFFD135}">
      <dgm:prSet/>
      <dgm:spPr/>
      <dgm:t>
        <a:bodyPr/>
        <a:lstStyle/>
        <a:p>
          <a:endParaRPr lang="en-US"/>
        </a:p>
      </dgm:t>
    </dgm:pt>
    <dgm:pt modelId="{7E1DD785-3035-48E7-96D4-F7027907A914}">
      <dgm:prSet phldrT="[Text]" custT="1"/>
      <dgm:spPr/>
      <dgm:t>
        <a:bodyPr/>
        <a:lstStyle/>
        <a:p>
          <a:r>
            <a:rPr lang="en-US" sz="1600" dirty="0"/>
            <a:t>Dynamic Area of Law</a:t>
          </a:r>
        </a:p>
      </dgm:t>
    </dgm:pt>
    <dgm:pt modelId="{92F352CE-2108-4E2A-9F80-8EA2A5E890A9}" type="parTrans" cxnId="{EC0C5279-DA53-4BFD-9E63-4A22E3277D8C}">
      <dgm:prSet/>
      <dgm:spPr/>
      <dgm:t>
        <a:bodyPr/>
        <a:lstStyle/>
        <a:p>
          <a:endParaRPr lang="en-US"/>
        </a:p>
      </dgm:t>
    </dgm:pt>
    <dgm:pt modelId="{4CED6893-FED3-4ED5-A17B-E2317454C38F}" type="sibTrans" cxnId="{EC0C5279-DA53-4BFD-9E63-4A22E3277D8C}">
      <dgm:prSet/>
      <dgm:spPr/>
      <dgm:t>
        <a:bodyPr/>
        <a:lstStyle/>
        <a:p>
          <a:endParaRPr lang="en-US"/>
        </a:p>
      </dgm:t>
    </dgm:pt>
    <dgm:pt modelId="{025E2685-81CF-43EA-B750-1D0F2DD01A57}">
      <dgm:prSet phldrT="[Text]" custT="1"/>
      <dgm:spPr/>
      <dgm:t>
        <a:bodyPr/>
        <a:lstStyle/>
        <a:p>
          <a:r>
            <a:rPr lang="en-US" sz="1600" dirty="0"/>
            <a:t>Historical Background</a:t>
          </a:r>
        </a:p>
      </dgm:t>
    </dgm:pt>
    <dgm:pt modelId="{D48AC200-89BD-4CF5-9017-C5E614F6C29A}" type="parTrans" cxnId="{4371005C-1BEA-4D22-BFE7-EE696CA3BA19}">
      <dgm:prSet/>
      <dgm:spPr/>
      <dgm:t>
        <a:bodyPr/>
        <a:lstStyle/>
        <a:p>
          <a:endParaRPr lang="en-US"/>
        </a:p>
      </dgm:t>
    </dgm:pt>
    <dgm:pt modelId="{5E06C08E-9BB8-48CB-AC54-9227334F42A3}" type="sibTrans" cxnId="{4371005C-1BEA-4D22-BFE7-EE696CA3BA19}">
      <dgm:prSet/>
      <dgm:spPr/>
      <dgm:t>
        <a:bodyPr/>
        <a:lstStyle/>
        <a:p>
          <a:endParaRPr lang="en-US"/>
        </a:p>
      </dgm:t>
    </dgm:pt>
    <dgm:pt modelId="{A2709CB0-E74C-401A-94A1-419578FB35A7}">
      <dgm:prSet phldrT="[Text]"/>
      <dgm:spPr/>
      <dgm:t>
        <a:bodyPr/>
        <a:lstStyle/>
        <a:p>
          <a:r>
            <a:rPr lang="en-US" dirty="0"/>
            <a:t>Political Climate +</a:t>
          </a:r>
        </a:p>
        <a:p>
          <a:r>
            <a:rPr lang="en-US" dirty="0"/>
            <a:t>Agendas</a:t>
          </a:r>
        </a:p>
      </dgm:t>
    </dgm:pt>
    <dgm:pt modelId="{81EDB6BB-1669-4D5D-A971-1AA6245E85C8}" type="parTrans" cxnId="{B9450A65-D74C-4A80-B582-AE3BD24A7FDC}">
      <dgm:prSet/>
      <dgm:spPr/>
      <dgm:t>
        <a:bodyPr/>
        <a:lstStyle/>
        <a:p>
          <a:endParaRPr lang="en-US"/>
        </a:p>
      </dgm:t>
    </dgm:pt>
    <dgm:pt modelId="{AB436CA0-0662-47F1-9748-F5E847C880F2}" type="sibTrans" cxnId="{B9450A65-D74C-4A80-B582-AE3BD24A7FDC}">
      <dgm:prSet/>
      <dgm:spPr/>
      <dgm:t>
        <a:bodyPr/>
        <a:lstStyle/>
        <a:p>
          <a:endParaRPr lang="en-US"/>
        </a:p>
      </dgm:t>
    </dgm:pt>
    <dgm:pt modelId="{075920A4-7E8A-4E36-8D33-4A12934931A7}">
      <dgm:prSet phldrT="[Text]"/>
      <dgm:spPr/>
      <dgm:t>
        <a:bodyPr/>
        <a:lstStyle/>
        <a:p>
          <a:r>
            <a:rPr lang="en-US" dirty="0"/>
            <a:t>External Challenges faced by Farmers</a:t>
          </a:r>
        </a:p>
      </dgm:t>
    </dgm:pt>
    <dgm:pt modelId="{6F7605E0-7F01-4D74-8AA7-0080B2492885}" type="parTrans" cxnId="{DE6EFDB5-5345-48DA-8825-E22283A8726D}">
      <dgm:prSet/>
      <dgm:spPr/>
      <dgm:t>
        <a:bodyPr/>
        <a:lstStyle/>
        <a:p>
          <a:endParaRPr lang="en-US"/>
        </a:p>
      </dgm:t>
    </dgm:pt>
    <dgm:pt modelId="{8B602846-BC6C-49C6-B076-0FA2EAA72B74}" type="sibTrans" cxnId="{DE6EFDB5-5345-48DA-8825-E22283A8726D}">
      <dgm:prSet/>
      <dgm:spPr/>
      <dgm:t>
        <a:bodyPr/>
        <a:lstStyle/>
        <a:p>
          <a:endParaRPr lang="en-US"/>
        </a:p>
      </dgm:t>
    </dgm:pt>
    <dgm:pt modelId="{42ABA8FC-21C2-4F37-B72F-E817C768566F}">
      <dgm:prSet phldrT="[Text]"/>
      <dgm:spPr/>
      <dgm:t>
        <a:bodyPr/>
        <a:lstStyle/>
        <a:p>
          <a:r>
            <a:rPr lang="en-US" dirty="0"/>
            <a:t>Constitutional Rights</a:t>
          </a:r>
        </a:p>
      </dgm:t>
    </dgm:pt>
    <dgm:pt modelId="{7C8636ED-2D4A-49D0-92BE-33D2DCF207DE}" type="parTrans" cxnId="{B668A2CE-796C-43D3-B633-C2B73D2DA602}">
      <dgm:prSet/>
      <dgm:spPr/>
      <dgm:t>
        <a:bodyPr/>
        <a:lstStyle/>
        <a:p>
          <a:endParaRPr lang="en-US"/>
        </a:p>
      </dgm:t>
    </dgm:pt>
    <dgm:pt modelId="{D7725D3C-4EF6-467D-BE35-88F235C75ADE}" type="sibTrans" cxnId="{B668A2CE-796C-43D3-B633-C2B73D2DA602}">
      <dgm:prSet/>
      <dgm:spPr/>
      <dgm:t>
        <a:bodyPr/>
        <a:lstStyle/>
        <a:p>
          <a:endParaRPr lang="en-US"/>
        </a:p>
      </dgm:t>
    </dgm:pt>
    <dgm:pt modelId="{9FD023C6-2556-43A3-BA89-B28ACA963F15}">
      <dgm:prSet phldrT="[Text]"/>
      <dgm:spPr/>
      <dgm:t>
        <a:bodyPr/>
        <a:lstStyle/>
        <a:p>
          <a:r>
            <a:rPr lang="en-US" dirty="0"/>
            <a:t>Socio-Economic </a:t>
          </a:r>
        </a:p>
        <a:p>
          <a:r>
            <a:rPr lang="en-US" dirty="0"/>
            <a:t>Just and Equitable Factors</a:t>
          </a:r>
        </a:p>
      </dgm:t>
    </dgm:pt>
    <dgm:pt modelId="{773381A7-3EF2-49BD-A8A7-729FA988257E}" type="parTrans" cxnId="{8B6F0523-F380-4A03-BB52-39B8EFA9ABA0}">
      <dgm:prSet/>
      <dgm:spPr/>
      <dgm:t>
        <a:bodyPr/>
        <a:lstStyle/>
        <a:p>
          <a:endParaRPr lang="en-US"/>
        </a:p>
      </dgm:t>
    </dgm:pt>
    <dgm:pt modelId="{5C7CEBB7-46F3-48A0-B9FF-94AA912FED56}" type="sibTrans" cxnId="{8B6F0523-F380-4A03-BB52-39B8EFA9ABA0}">
      <dgm:prSet/>
      <dgm:spPr/>
      <dgm:t>
        <a:bodyPr/>
        <a:lstStyle/>
        <a:p>
          <a:endParaRPr lang="en-US"/>
        </a:p>
      </dgm:t>
    </dgm:pt>
    <dgm:pt modelId="{7668B7A3-CCAD-4E00-9A69-E3999A1813DD}" type="pres">
      <dgm:prSet presAssocID="{EE10976D-FA6C-4049-B371-FE18919615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7B757-E230-4509-877D-F76651EBFEEE}" type="pres">
      <dgm:prSet presAssocID="{1B668D25-3CF0-4203-8CD4-8EA7EEB2DC1E}" presName="centerShape" presStyleLbl="node0" presStyleIdx="0" presStyleCnt="1" custScaleX="154229"/>
      <dgm:spPr/>
      <dgm:t>
        <a:bodyPr/>
        <a:lstStyle/>
        <a:p>
          <a:endParaRPr lang="en-US"/>
        </a:p>
      </dgm:t>
    </dgm:pt>
    <dgm:pt modelId="{EF0FC710-5410-490B-AD2F-3621485EBFCE}" type="pres">
      <dgm:prSet presAssocID="{92F352CE-2108-4E2A-9F80-8EA2A5E890A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BCE80CC-3D7F-4E6B-936B-A6CA340F86C5}" type="pres">
      <dgm:prSet presAssocID="{92F352CE-2108-4E2A-9F80-8EA2A5E890A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32EC7E5-7D34-445B-B2DA-734950608B3F}" type="pres">
      <dgm:prSet presAssocID="{7E1DD785-3035-48E7-96D4-F7027907A91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E8412-5622-4AA0-9916-F3FB6661B2B6}" type="pres">
      <dgm:prSet presAssocID="{D48AC200-89BD-4CF5-9017-C5E614F6C29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6E341DD-8411-467F-8AD9-0E9B21C4B182}" type="pres">
      <dgm:prSet presAssocID="{D48AC200-89BD-4CF5-9017-C5E614F6C29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B1788C7-D8B9-4573-BA16-B4236DE1A55D}" type="pres">
      <dgm:prSet presAssocID="{025E2685-81CF-43EA-B750-1D0F2DD01A57}" presName="node" presStyleLbl="node1" presStyleIdx="1" presStyleCnt="6" custScaleX="124335" custRadScaleRad="120245" custRadScaleInc="-1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7C84B-9957-4806-B944-3C5E5B2C101A}" type="pres">
      <dgm:prSet presAssocID="{81EDB6BB-1669-4D5D-A971-1AA6245E85C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43F176F-0171-4D25-86DC-42F725E66267}" type="pres">
      <dgm:prSet presAssocID="{81EDB6BB-1669-4D5D-A971-1AA6245E85C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1344253-56B6-4968-A6B8-72EE0C34BC37}" type="pres">
      <dgm:prSet presAssocID="{A2709CB0-E74C-401A-94A1-419578FB35A7}" presName="node" presStyleLbl="node1" presStyleIdx="2" presStyleCnt="6" custRadScaleRad="108985" custRadScaleInc="-3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23348-57CE-4409-A22D-87171C3D4BF7}" type="pres">
      <dgm:prSet presAssocID="{773381A7-3EF2-49BD-A8A7-729FA988257E}" presName="parTrans" presStyleLbl="sibTrans2D1" presStyleIdx="3" presStyleCnt="6"/>
      <dgm:spPr/>
      <dgm:t>
        <a:bodyPr/>
        <a:lstStyle/>
        <a:p>
          <a:endParaRPr lang="en-US"/>
        </a:p>
      </dgm:t>
    </dgm:pt>
    <dgm:pt modelId="{5C7918BF-5424-40EA-BCA8-9DEEB3ED23CD}" type="pres">
      <dgm:prSet presAssocID="{773381A7-3EF2-49BD-A8A7-729FA988257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09482A0-3615-407A-A95B-E632C009B703}" type="pres">
      <dgm:prSet presAssocID="{9FD023C6-2556-43A3-BA89-B28ACA963F15}" presName="node" presStyleLbl="node1" presStyleIdx="3" presStyleCnt="6" custScaleX="131757" custRadScaleRad="101872" custRadScaleInc="1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A8BA7-32D4-4EEC-BC9F-B33556A86E2D}" type="pres">
      <dgm:prSet presAssocID="{7C8636ED-2D4A-49D0-92BE-33D2DCF207D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55EFA085-FEBF-40D7-BA46-05726A5D94E2}" type="pres">
      <dgm:prSet presAssocID="{7C8636ED-2D4A-49D0-92BE-33D2DCF207D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955FCCF-1536-4812-A8F2-8E2C11C09E94}" type="pres">
      <dgm:prSet presAssocID="{42ABA8FC-21C2-4F37-B72F-E817C768566F}" presName="node" presStyleLbl="node1" presStyleIdx="4" presStyleCnt="6" custScaleX="129418" custRadScaleRad="109114" custRadScaleInc="24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D5658-BCD7-45C3-B4D9-F5A79E046034}" type="pres">
      <dgm:prSet presAssocID="{6F7605E0-7F01-4D74-8AA7-0080B249288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E7F36B0-4128-4296-9B9E-0630CDDC1790}" type="pres">
      <dgm:prSet presAssocID="{6F7605E0-7F01-4D74-8AA7-0080B249288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D64507A-0107-4817-B492-ED29BE2B0CA4}" type="pres">
      <dgm:prSet presAssocID="{075920A4-7E8A-4E36-8D33-4A12934931A7}" presName="node" presStyleLbl="node1" presStyleIdx="5" presStyleCnt="6" custRadScaleRad="126253" custRadScaleInc="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81802-F71B-42E7-8B86-9904BEFFD135}" srcId="{EE10976D-FA6C-4049-B371-FE1891961594}" destId="{1B668D25-3CF0-4203-8CD4-8EA7EEB2DC1E}" srcOrd="0" destOrd="0" parTransId="{7156C5D6-4C60-4B2D-854A-AC4FA792CA61}" sibTransId="{0AC38493-129B-4A59-AC4C-988908FC87A4}"/>
    <dgm:cxn modelId="{20852DD5-038C-4DAF-9310-CB9E60FA732D}" type="presOf" srcId="{81EDB6BB-1669-4D5D-A971-1AA6245E85C8}" destId="{A9C7C84B-9957-4806-B944-3C5E5B2C101A}" srcOrd="0" destOrd="0" presId="urn:microsoft.com/office/officeart/2005/8/layout/radial5"/>
    <dgm:cxn modelId="{1C5F8B45-C868-4BE2-A89C-542B156DBC10}" type="presOf" srcId="{A2709CB0-E74C-401A-94A1-419578FB35A7}" destId="{91344253-56B6-4968-A6B8-72EE0C34BC37}" srcOrd="0" destOrd="0" presId="urn:microsoft.com/office/officeart/2005/8/layout/radial5"/>
    <dgm:cxn modelId="{6FC2A81F-CD8D-47B6-83BF-4F372923C3CA}" type="presOf" srcId="{92F352CE-2108-4E2A-9F80-8EA2A5E890A9}" destId="{7BCE80CC-3D7F-4E6B-936B-A6CA340F86C5}" srcOrd="1" destOrd="0" presId="urn:microsoft.com/office/officeart/2005/8/layout/radial5"/>
    <dgm:cxn modelId="{B668A2CE-796C-43D3-B633-C2B73D2DA602}" srcId="{1B668D25-3CF0-4203-8CD4-8EA7EEB2DC1E}" destId="{42ABA8FC-21C2-4F37-B72F-E817C768566F}" srcOrd="4" destOrd="0" parTransId="{7C8636ED-2D4A-49D0-92BE-33D2DCF207DE}" sibTransId="{D7725D3C-4EF6-467D-BE35-88F235C75ADE}"/>
    <dgm:cxn modelId="{0CC6F0FE-F8A0-4D26-9B60-2C97F535F532}" type="presOf" srcId="{D48AC200-89BD-4CF5-9017-C5E614F6C29A}" destId="{9EBE8412-5622-4AA0-9916-F3FB6661B2B6}" srcOrd="0" destOrd="0" presId="urn:microsoft.com/office/officeart/2005/8/layout/radial5"/>
    <dgm:cxn modelId="{1E1DD529-E1F9-4F44-8173-5F8460C80BE3}" type="presOf" srcId="{7C8636ED-2D4A-49D0-92BE-33D2DCF207DE}" destId="{55EFA085-FEBF-40D7-BA46-05726A5D94E2}" srcOrd="1" destOrd="0" presId="urn:microsoft.com/office/officeart/2005/8/layout/radial5"/>
    <dgm:cxn modelId="{AB443269-C096-4CF1-AA05-548EAC5E0C26}" type="presOf" srcId="{42ABA8FC-21C2-4F37-B72F-E817C768566F}" destId="{3955FCCF-1536-4812-A8F2-8E2C11C09E94}" srcOrd="0" destOrd="0" presId="urn:microsoft.com/office/officeart/2005/8/layout/radial5"/>
    <dgm:cxn modelId="{DB18D711-E1A2-4EAD-A16C-470CE18FF326}" type="presOf" srcId="{773381A7-3EF2-49BD-A8A7-729FA988257E}" destId="{FA523348-57CE-4409-A22D-87171C3D4BF7}" srcOrd="0" destOrd="0" presId="urn:microsoft.com/office/officeart/2005/8/layout/radial5"/>
    <dgm:cxn modelId="{303530CE-D503-4DDC-8B67-6990034A27A3}" type="presOf" srcId="{773381A7-3EF2-49BD-A8A7-729FA988257E}" destId="{5C7918BF-5424-40EA-BCA8-9DEEB3ED23CD}" srcOrd="1" destOrd="0" presId="urn:microsoft.com/office/officeart/2005/8/layout/radial5"/>
    <dgm:cxn modelId="{3600BD84-11E1-4819-A39B-6B82B051CA47}" type="presOf" srcId="{1B668D25-3CF0-4203-8CD4-8EA7EEB2DC1E}" destId="{E377B757-E230-4509-877D-F76651EBFEEE}" srcOrd="0" destOrd="0" presId="urn:microsoft.com/office/officeart/2005/8/layout/radial5"/>
    <dgm:cxn modelId="{B9450A65-D74C-4A80-B582-AE3BD24A7FDC}" srcId="{1B668D25-3CF0-4203-8CD4-8EA7EEB2DC1E}" destId="{A2709CB0-E74C-401A-94A1-419578FB35A7}" srcOrd="2" destOrd="0" parTransId="{81EDB6BB-1669-4D5D-A971-1AA6245E85C8}" sibTransId="{AB436CA0-0662-47F1-9748-F5E847C880F2}"/>
    <dgm:cxn modelId="{A9A7733A-B4B0-408D-850F-1AE327B30E92}" type="presOf" srcId="{7C8636ED-2D4A-49D0-92BE-33D2DCF207DE}" destId="{3C6A8BA7-32D4-4EEC-BC9F-B33556A86E2D}" srcOrd="0" destOrd="0" presId="urn:microsoft.com/office/officeart/2005/8/layout/radial5"/>
    <dgm:cxn modelId="{685E04E5-EB24-4663-823B-5F7F6DE9C085}" type="presOf" srcId="{6F7605E0-7F01-4D74-8AA7-0080B2492885}" destId="{6E7F36B0-4128-4296-9B9E-0630CDDC1790}" srcOrd="1" destOrd="0" presId="urn:microsoft.com/office/officeart/2005/8/layout/radial5"/>
    <dgm:cxn modelId="{68A1BD1D-31A2-4A11-A9A8-BAD5612FDC69}" type="presOf" srcId="{D48AC200-89BD-4CF5-9017-C5E614F6C29A}" destId="{C6E341DD-8411-467F-8AD9-0E9B21C4B182}" srcOrd="1" destOrd="0" presId="urn:microsoft.com/office/officeart/2005/8/layout/radial5"/>
    <dgm:cxn modelId="{502CE228-B5B2-4A5A-B8EB-8059AD9F417F}" type="presOf" srcId="{92F352CE-2108-4E2A-9F80-8EA2A5E890A9}" destId="{EF0FC710-5410-490B-AD2F-3621485EBFCE}" srcOrd="0" destOrd="0" presId="urn:microsoft.com/office/officeart/2005/8/layout/radial5"/>
    <dgm:cxn modelId="{EC0C5279-DA53-4BFD-9E63-4A22E3277D8C}" srcId="{1B668D25-3CF0-4203-8CD4-8EA7EEB2DC1E}" destId="{7E1DD785-3035-48E7-96D4-F7027907A914}" srcOrd="0" destOrd="0" parTransId="{92F352CE-2108-4E2A-9F80-8EA2A5E890A9}" sibTransId="{4CED6893-FED3-4ED5-A17B-E2317454C38F}"/>
    <dgm:cxn modelId="{19A4ECAC-C7BD-4B89-A48B-36CDFAD4C1C8}" type="presOf" srcId="{9FD023C6-2556-43A3-BA89-B28ACA963F15}" destId="{409482A0-3615-407A-A95B-E632C009B703}" srcOrd="0" destOrd="0" presId="urn:microsoft.com/office/officeart/2005/8/layout/radial5"/>
    <dgm:cxn modelId="{8B6F0523-F380-4A03-BB52-39B8EFA9ABA0}" srcId="{1B668D25-3CF0-4203-8CD4-8EA7EEB2DC1E}" destId="{9FD023C6-2556-43A3-BA89-B28ACA963F15}" srcOrd="3" destOrd="0" parTransId="{773381A7-3EF2-49BD-A8A7-729FA988257E}" sibTransId="{5C7CEBB7-46F3-48A0-B9FF-94AA912FED56}"/>
    <dgm:cxn modelId="{DE6EFDB5-5345-48DA-8825-E22283A8726D}" srcId="{1B668D25-3CF0-4203-8CD4-8EA7EEB2DC1E}" destId="{075920A4-7E8A-4E36-8D33-4A12934931A7}" srcOrd="5" destOrd="0" parTransId="{6F7605E0-7F01-4D74-8AA7-0080B2492885}" sibTransId="{8B602846-BC6C-49C6-B076-0FA2EAA72B74}"/>
    <dgm:cxn modelId="{3FC7E5E5-9788-40E5-8114-4629E257FB27}" type="presOf" srcId="{7E1DD785-3035-48E7-96D4-F7027907A914}" destId="{032EC7E5-7D34-445B-B2DA-734950608B3F}" srcOrd="0" destOrd="0" presId="urn:microsoft.com/office/officeart/2005/8/layout/radial5"/>
    <dgm:cxn modelId="{88A6E280-AC7D-42B9-8FD9-A91614042EDD}" type="presOf" srcId="{6F7605E0-7F01-4D74-8AA7-0080B2492885}" destId="{DC5D5658-BCD7-45C3-B4D9-F5A79E046034}" srcOrd="0" destOrd="0" presId="urn:microsoft.com/office/officeart/2005/8/layout/radial5"/>
    <dgm:cxn modelId="{4371005C-1BEA-4D22-BFE7-EE696CA3BA19}" srcId="{1B668D25-3CF0-4203-8CD4-8EA7EEB2DC1E}" destId="{025E2685-81CF-43EA-B750-1D0F2DD01A57}" srcOrd="1" destOrd="0" parTransId="{D48AC200-89BD-4CF5-9017-C5E614F6C29A}" sibTransId="{5E06C08E-9BB8-48CB-AC54-9227334F42A3}"/>
    <dgm:cxn modelId="{43BB958B-55B3-44FB-AB54-CA0682C52607}" type="presOf" srcId="{025E2685-81CF-43EA-B750-1D0F2DD01A57}" destId="{BB1788C7-D8B9-4573-BA16-B4236DE1A55D}" srcOrd="0" destOrd="0" presId="urn:microsoft.com/office/officeart/2005/8/layout/radial5"/>
    <dgm:cxn modelId="{CE20D173-46D3-4568-A934-47A5F54E0CB4}" type="presOf" srcId="{075920A4-7E8A-4E36-8D33-4A12934931A7}" destId="{DD64507A-0107-4817-B492-ED29BE2B0CA4}" srcOrd="0" destOrd="0" presId="urn:microsoft.com/office/officeart/2005/8/layout/radial5"/>
    <dgm:cxn modelId="{DF2DDBE4-9068-4F19-B137-E08A67D6F9B3}" type="presOf" srcId="{81EDB6BB-1669-4D5D-A971-1AA6245E85C8}" destId="{E43F176F-0171-4D25-86DC-42F725E66267}" srcOrd="1" destOrd="0" presId="urn:microsoft.com/office/officeart/2005/8/layout/radial5"/>
    <dgm:cxn modelId="{53A6D78B-19C8-4484-BF45-D0B7088B0A6E}" type="presOf" srcId="{EE10976D-FA6C-4049-B371-FE1891961594}" destId="{7668B7A3-CCAD-4E00-9A69-E3999A1813DD}" srcOrd="0" destOrd="0" presId="urn:microsoft.com/office/officeart/2005/8/layout/radial5"/>
    <dgm:cxn modelId="{E96B0ECB-2369-4565-9721-1BEA37DD3501}" type="presParOf" srcId="{7668B7A3-CCAD-4E00-9A69-E3999A1813DD}" destId="{E377B757-E230-4509-877D-F76651EBFEEE}" srcOrd="0" destOrd="0" presId="urn:microsoft.com/office/officeart/2005/8/layout/radial5"/>
    <dgm:cxn modelId="{04F071DD-C522-440A-BBF1-F9C3BE8AF5EB}" type="presParOf" srcId="{7668B7A3-CCAD-4E00-9A69-E3999A1813DD}" destId="{EF0FC710-5410-490B-AD2F-3621485EBFCE}" srcOrd="1" destOrd="0" presId="urn:microsoft.com/office/officeart/2005/8/layout/radial5"/>
    <dgm:cxn modelId="{ACFDB85D-D81B-4FB4-A5C0-B1AB2BEDE215}" type="presParOf" srcId="{EF0FC710-5410-490B-AD2F-3621485EBFCE}" destId="{7BCE80CC-3D7F-4E6B-936B-A6CA340F86C5}" srcOrd="0" destOrd="0" presId="urn:microsoft.com/office/officeart/2005/8/layout/radial5"/>
    <dgm:cxn modelId="{606B1CCC-F62F-4720-9760-A7B50E4DA49F}" type="presParOf" srcId="{7668B7A3-CCAD-4E00-9A69-E3999A1813DD}" destId="{032EC7E5-7D34-445B-B2DA-734950608B3F}" srcOrd="2" destOrd="0" presId="urn:microsoft.com/office/officeart/2005/8/layout/radial5"/>
    <dgm:cxn modelId="{4C4F24D2-509F-4C21-A068-B8B39B73C852}" type="presParOf" srcId="{7668B7A3-CCAD-4E00-9A69-E3999A1813DD}" destId="{9EBE8412-5622-4AA0-9916-F3FB6661B2B6}" srcOrd="3" destOrd="0" presId="urn:microsoft.com/office/officeart/2005/8/layout/radial5"/>
    <dgm:cxn modelId="{07CC40CE-F4CB-42D0-BDCA-17AF7B830D41}" type="presParOf" srcId="{9EBE8412-5622-4AA0-9916-F3FB6661B2B6}" destId="{C6E341DD-8411-467F-8AD9-0E9B21C4B182}" srcOrd="0" destOrd="0" presId="urn:microsoft.com/office/officeart/2005/8/layout/radial5"/>
    <dgm:cxn modelId="{A851267B-FD4E-4A7F-B7CE-A4762B21CA4C}" type="presParOf" srcId="{7668B7A3-CCAD-4E00-9A69-E3999A1813DD}" destId="{BB1788C7-D8B9-4573-BA16-B4236DE1A55D}" srcOrd="4" destOrd="0" presId="urn:microsoft.com/office/officeart/2005/8/layout/radial5"/>
    <dgm:cxn modelId="{6D6CCFBE-2F45-4535-BF7D-10327874DF03}" type="presParOf" srcId="{7668B7A3-CCAD-4E00-9A69-E3999A1813DD}" destId="{A9C7C84B-9957-4806-B944-3C5E5B2C101A}" srcOrd="5" destOrd="0" presId="urn:microsoft.com/office/officeart/2005/8/layout/radial5"/>
    <dgm:cxn modelId="{AEAC1C7D-1AE0-4908-BEF6-ED6A614F71FD}" type="presParOf" srcId="{A9C7C84B-9957-4806-B944-3C5E5B2C101A}" destId="{E43F176F-0171-4D25-86DC-42F725E66267}" srcOrd="0" destOrd="0" presId="urn:microsoft.com/office/officeart/2005/8/layout/radial5"/>
    <dgm:cxn modelId="{C05C603B-D863-45B8-BBEE-05217F0972D4}" type="presParOf" srcId="{7668B7A3-CCAD-4E00-9A69-E3999A1813DD}" destId="{91344253-56B6-4968-A6B8-72EE0C34BC37}" srcOrd="6" destOrd="0" presId="urn:microsoft.com/office/officeart/2005/8/layout/radial5"/>
    <dgm:cxn modelId="{99C32396-931A-4C6B-BED5-35CEF7149D72}" type="presParOf" srcId="{7668B7A3-CCAD-4E00-9A69-E3999A1813DD}" destId="{FA523348-57CE-4409-A22D-87171C3D4BF7}" srcOrd="7" destOrd="0" presId="urn:microsoft.com/office/officeart/2005/8/layout/radial5"/>
    <dgm:cxn modelId="{E1626039-2740-4E9D-9833-6FF66BB7ACA7}" type="presParOf" srcId="{FA523348-57CE-4409-A22D-87171C3D4BF7}" destId="{5C7918BF-5424-40EA-BCA8-9DEEB3ED23CD}" srcOrd="0" destOrd="0" presId="urn:microsoft.com/office/officeart/2005/8/layout/radial5"/>
    <dgm:cxn modelId="{F754BEB4-D3AF-4DFE-A164-188F6142C34A}" type="presParOf" srcId="{7668B7A3-CCAD-4E00-9A69-E3999A1813DD}" destId="{409482A0-3615-407A-A95B-E632C009B703}" srcOrd="8" destOrd="0" presId="urn:microsoft.com/office/officeart/2005/8/layout/radial5"/>
    <dgm:cxn modelId="{122650CC-B6DA-4B11-A735-F8A7807D1C89}" type="presParOf" srcId="{7668B7A3-CCAD-4E00-9A69-E3999A1813DD}" destId="{3C6A8BA7-32D4-4EEC-BC9F-B33556A86E2D}" srcOrd="9" destOrd="0" presId="urn:microsoft.com/office/officeart/2005/8/layout/radial5"/>
    <dgm:cxn modelId="{BE717D2A-E48F-4649-8065-6CBFCF9C9E33}" type="presParOf" srcId="{3C6A8BA7-32D4-4EEC-BC9F-B33556A86E2D}" destId="{55EFA085-FEBF-40D7-BA46-05726A5D94E2}" srcOrd="0" destOrd="0" presId="urn:microsoft.com/office/officeart/2005/8/layout/radial5"/>
    <dgm:cxn modelId="{05FDD783-C6E8-4BBD-8FBA-B99032A98FAB}" type="presParOf" srcId="{7668B7A3-CCAD-4E00-9A69-E3999A1813DD}" destId="{3955FCCF-1536-4812-A8F2-8E2C11C09E94}" srcOrd="10" destOrd="0" presId="urn:microsoft.com/office/officeart/2005/8/layout/radial5"/>
    <dgm:cxn modelId="{B08D9412-A9BE-4C72-BCE0-6E02724BE5A3}" type="presParOf" srcId="{7668B7A3-CCAD-4E00-9A69-E3999A1813DD}" destId="{DC5D5658-BCD7-45C3-B4D9-F5A79E046034}" srcOrd="11" destOrd="0" presId="urn:microsoft.com/office/officeart/2005/8/layout/radial5"/>
    <dgm:cxn modelId="{70366F04-6969-4528-8476-3637A92C34D9}" type="presParOf" srcId="{DC5D5658-BCD7-45C3-B4D9-F5A79E046034}" destId="{6E7F36B0-4128-4296-9B9E-0630CDDC1790}" srcOrd="0" destOrd="0" presId="urn:microsoft.com/office/officeart/2005/8/layout/radial5"/>
    <dgm:cxn modelId="{4B201B11-7E72-4278-9B16-7CCF7767EE6A}" type="presParOf" srcId="{7668B7A3-CCAD-4E00-9A69-E3999A1813DD}" destId="{DD64507A-0107-4817-B492-ED29BE2B0CA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7B757-E230-4509-877D-F76651EBFEEE}">
      <dsp:nvSpPr>
        <dsp:cNvPr id="0" name=""/>
        <dsp:cNvSpPr/>
      </dsp:nvSpPr>
      <dsp:spPr>
        <a:xfrm>
          <a:off x="2902597" y="2040638"/>
          <a:ext cx="1697018" cy="1100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EVICTIONS</a:t>
          </a:r>
        </a:p>
      </dsp:txBody>
      <dsp:txXfrm>
        <a:off x="3151120" y="2201777"/>
        <a:ext cx="1199972" cy="778045"/>
      </dsp:txXfrm>
    </dsp:sp>
    <dsp:sp modelId="{EF0FC710-5410-490B-AD2F-3621485EBFCE}">
      <dsp:nvSpPr>
        <dsp:cNvPr id="0" name=""/>
        <dsp:cNvSpPr/>
      </dsp:nvSpPr>
      <dsp:spPr>
        <a:xfrm rot="16200000">
          <a:off x="3572197" y="1481680"/>
          <a:ext cx="357817" cy="46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625870" y="1627961"/>
        <a:ext cx="250472" cy="277826"/>
      </dsp:txXfrm>
    </dsp:sp>
    <dsp:sp modelId="{032EC7E5-7D34-445B-B2DA-734950608B3F}">
      <dsp:nvSpPr>
        <dsp:cNvPr id="0" name=""/>
        <dsp:cNvSpPr/>
      </dsp:nvSpPr>
      <dsp:spPr>
        <a:xfrm>
          <a:off x="3070161" y="3621"/>
          <a:ext cx="1361888" cy="1361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Dynamic Area of Law</a:t>
          </a:r>
        </a:p>
      </dsp:txBody>
      <dsp:txXfrm>
        <a:off x="3269605" y="203065"/>
        <a:ext cx="963000" cy="963000"/>
      </dsp:txXfrm>
    </dsp:sp>
    <dsp:sp modelId="{9EBE8412-5622-4AA0-9916-F3FB6661B2B6}">
      <dsp:nvSpPr>
        <dsp:cNvPr id="0" name=""/>
        <dsp:cNvSpPr/>
      </dsp:nvSpPr>
      <dsp:spPr>
        <a:xfrm rot="19780794">
          <a:off x="4499342" y="1802519"/>
          <a:ext cx="407555" cy="46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507704" y="1925989"/>
        <a:ext cx="285289" cy="277826"/>
      </dsp:txXfrm>
    </dsp:sp>
    <dsp:sp modelId="{BB1788C7-D8B9-4573-BA16-B4236DE1A55D}">
      <dsp:nvSpPr>
        <dsp:cNvPr id="0" name=""/>
        <dsp:cNvSpPr/>
      </dsp:nvSpPr>
      <dsp:spPr>
        <a:xfrm>
          <a:off x="4883080" y="752707"/>
          <a:ext cx="1693304" cy="1361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Historical Background</a:t>
          </a:r>
        </a:p>
      </dsp:txBody>
      <dsp:txXfrm>
        <a:off x="5131059" y="952151"/>
        <a:ext cx="1197346" cy="963000"/>
      </dsp:txXfrm>
    </dsp:sp>
    <dsp:sp modelId="{A9C7C84B-9957-4806-B944-3C5E5B2C101A}">
      <dsp:nvSpPr>
        <dsp:cNvPr id="0" name=""/>
        <dsp:cNvSpPr/>
      </dsp:nvSpPr>
      <dsp:spPr>
        <a:xfrm rot="1235934">
          <a:off x="4600923" y="2739674"/>
          <a:ext cx="324537" cy="46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604035" y="2815155"/>
        <a:ext cx="227176" cy="277826"/>
      </dsp:txXfrm>
    </dsp:sp>
    <dsp:sp modelId="{91344253-56B6-4968-A6B8-72EE0C34BC37}">
      <dsp:nvSpPr>
        <dsp:cNvPr id="0" name=""/>
        <dsp:cNvSpPr/>
      </dsp:nvSpPr>
      <dsp:spPr>
        <a:xfrm>
          <a:off x="5014847" y="2640772"/>
          <a:ext cx="1361888" cy="1361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Political Climate +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Agendas</a:t>
          </a:r>
        </a:p>
      </dsp:txBody>
      <dsp:txXfrm>
        <a:off x="5214291" y="2840216"/>
        <a:ext cx="963000" cy="963000"/>
      </dsp:txXfrm>
    </dsp:sp>
    <dsp:sp modelId="{FA523348-57CE-4409-A22D-87171C3D4BF7}">
      <dsp:nvSpPr>
        <dsp:cNvPr id="0" name=""/>
        <dsp:cNvSpPr/>
      </dsp:nvSpPr>
      <dsp:spPr>
        <a:xfrm rot="5423390">
          <a:off x="3565246" y="3238635"/>
          <a:ext cx="359753" cy="46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619576" y="3277281"/>
        <a:ext cx="251827" cy="277826"/>
      </dsp:txXfrm>
    </dsp:sp>
    <dsp:sp modelId="{409482A0-3615-407A-A95B-E632C009B703}">
      <dsp:nvSpPr>
        <dsp:cNvPr id="0" name=""/>
        <dsp:cNvSpPr/>
      </dsp:nvSpPr>
      <dsp:spPr>
        <a:xfrm>
          <a:off x="2840919" y="3819711"/>
          <a:ext cx="1794384" cy="1361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Socio-Economic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Just and Equitable Factors</a:t>
          </a:r>
        </a:p>
      </dsp:txBody>
      <dsp:txXfrm>
        <a:off x="3103700" y="4019155"/>
        <a:ext cx="1268822" cy="963000"/>
      </dsp:txXfrm>
    </dsp:sp>
    <dsp:sp modelId="{3C6A8BA7-32D4-4EEC-BC9F-B33556A86E2D}">
      <dsp:nvSpPr>
        <dsp:cNvPr id="0" name=""/>
        <dsp:cNvSpPr/>
      </dsp:nvSpPr>
      <dsp:spPr>
        <a:xfrm rot="9442782">
          <a:off x="2704925" y="2743703"/>
          <a:ext cx="247164" cy="46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776222" y="2822051"/>
        <a:ext cx="173015" cy="277826"/>
      </dsp:txXfrm>
    </dsp:sp>
    <dsp:sp modelId="{3955FCCF-1536-4812-A8F2-8E2C11C09E94}">
      <dsp:nvSpPr>
        <dsp:cNvPr id="0" name=""/>
        <dsp:cNvSpPr/>
      </dsp:nvSpPr>
      <dsp:spPr>
        <a:xfrm>
          <a:off x="949877" y="2709857"/>
          <a:ext cx="1762529" cy="1361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Constitutional Rights</a:t>
          </a:r>
        </a:p>
      </dsp:txBody>
      <dsp:txXfrm>
        <a:off x="1207993" y="2909301"/>
        <a:ext cx="1246297" cy="963000"/>
      </dsp:txXfrm>
    </dsp:sp>
    <dsp:sp modelId="{DC5D5658-BCD7-45C3-B4D9-F5A79E046034}">
      <dsp:nvSpPr>
        <dsp:cNvPr id="0" name=""/>
        <dsp:cNvSpPr/>
      </dsp:nvSpPr>
      <dsp:spPr>
        <a:xfrm rot="12610746">
          <a:off x="2438580" y="1749348"/>
          <a:ext cx="527360" cy="463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568079" y="1876872"/>
        <a:ext cx="388447" cy="277826"/>
      </dsp:txXfrm>
    </dsp:sp>
    <dsp:sp modelId="{DD64507A-0107-4817-B492-ED29BE2B0CA4}">
      <dsp:nvSpPr>
        <dsp:cNvPr id="0" name=""/>
        <dsp:cNvSpPr/>
      </dsp:nvSpPr>
      <dsp:spPr>
        <a:xfrm>
          <a:off x="989689" y="700007"/>
          <a:ext cx="1361888" cy="1361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External Challenges faced by Farmers</a:t>
          </a:r>
        </a:p>
      </dsp:txBody>
      <dsp:txXfrm>
        <a:off x="1189133" y="899451"/>
        <a:ext cx="963000" cy="96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1EF88E-0184-42E2-86D1-E307FCACCDD6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ACE3BD-C2D1-4042-9437-B9E92D99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C625FB-DF8A-432B-B63D-13BC9FEED33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258B108-BC2C-4060-B2BE-3DDE25EE5E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Menslike</a:t>
            </a:r>
            <a:r>
              <a:rPr lang="en-US" sz="3200" dirty="0"/>
              <a:t> </a:t>
            </a:r>
            <a:r>
              <a:rPr lang="en-US" sz="3200" dirty="0" err="1"/>
              <a:t>Hulpbron</a:t>
            </a:r>
            <a:r>
              <a:rPr lang="en-US" sz="3200" dirty="0"/>
              <a:t> </a:t>
            </a:r>
            <a:r>
              <a:rPr lang="en-US" sz="3200" dirty="0" err="1"/>
              <a:t>Konferensie</a:t>
            </a:r>
            <a:r>
              <a:rPr lang="en-US" sz="3200" dirty="0"/>
              <a:t> / Human Resources Conference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219200"/>
          </a:xfrm>
        </p:spPr>
        <p:txBody>
          <a:bodyPr>
            <a:noAutofit/>
          </a:bodyPr>
          <a:lstStyle/>
          <a:p>
            <a:r>
              <a:rPr lang="en-US" sz="2400" dirty="0"/>
              <a:t>Presented by Steph </a:t>
            </a:r>
            <a:r>
              <a:rPr lang="en-US" sz="2400" dirty="0" smtClean="0"/>
              <a:t>Grobler (US: </a:t>
            </a:r>
            <a:r>
              <a:rPr lang="en-US" sz="2400" i="1" dirty="0" smtClean="0"/>
              <a:t>Bed, </a:t>
            </a:r>
            <a:r>
              <a:rPr lang="en-US" sz="2400" i="1" dirty="0" err="1" smtClean="0"/>
              <a:t>BedH</a:t>
            </a:r>
            <a:r>
              <a:rPr lang="en-US" sz="2400" i="1" dirty="0" smtClean="0"/>
              <a:t>, LLB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Litigation Department: Evictions: ESTA/PIE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599"/>
            <a:ext cx="7543800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762000"/>
          </a:xfrm>
        </p:spPr>
        <p:txBody>
          <a:bodyPr>
            <a:noAutofit/>
          </a:bodyPr>
          <a:lstStyle/>
          <a:p>
            <a:pPr algn="ctr"/>
            <a:r>
              <a:rPr lang="en-ZA" sz="3600" dirty="0"/>
              <a:t>Categories of Occupiers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7543800" cy="4724399"/>
          </a:xfrm>
        </p:spPr>
        <p:txBody>
          <a:bodyPr>
            <a:normAutofit/>
          </a:bodyPr>
          <a:lstStyle/>
          <a:p>
            <a:r>
              <a:rPr lang="en-ZA" dirty="0" smtClean="0"/>
              <a:t>8(2); 8(3) Occupiers: nexus between occupier and </a:t>
            </a:r>
            <a:r>
              <a:rPr lang="en-ZA" dirty="0"/>
              <a:t>owner/person in </a:t>
            </a:r>
            <a:r>
              <a:rPr lang="en-ZA" dirty="0" smtClean="0"/>
              <a:t>charge / employment agreement  </a:t>
            </a:r>
            <a:endParaRPr lang="en-ZA" dirty="0"/>
          </a:p>
          <a:p>
            <a:r>
              <a:rPr lang="en-ZA" dirty="0" smtClean="0"/>
              <a:t>8(1) Occupiers - Family Members occupying</a:t>
            </a:r>
            <a:endParaRPr lang="en-ZA" dirty="0"/>
          </a:p>
          <a:p>
            <a:r>
              <a:rPr lang="en-ZA" dirty="0"/>
              <a:t>Presumption of Tacit/Actual Consent: esp. if no </a:t>
            </a:r>
            <a:r>
              <a:rPr lang="en-ZA" dirty="0" smtClean="0"/>
              <a:t>contract/agreement</a:t>
            </a:r>
            <a:endParaRPr lang="en-ZA" dirty="0"/>
          </a:p>
          <a:p>
            <a:r>
              <a:rPr lang="en-ZA" dirty="0"/>
              <a:t>8(4) </a:t>
            </a:r>
            <a:r>
              <a:rPr lang="en-ZA" dirty="0" smtClean="0"/>
              <a:t>occupiers: Protected Occupiers</a:t>
            </a:r>
            <a:endParaRPr lang="en-ZA" dirty="0"/>
          </a:p>
          <a:p>
            <a:r>
              <a:rPr lang="en-ZA" dirty="0"/>
              <a:t>8(5) </a:t>
            </a:r>
            <a:r>
              <a:rPr lang="en-ZA" dirty="0" smtClean="0"/>
              <a:t>occupiers: Dependents of 8(4) Occupiers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5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381000"/>
            <a:ext cx="3657600" cy="868362"/>
          </a:xfrm>
        </p:spPr>
        <p:txBody>
          <a:bodyPr/>
          <a:lstStyle/>
          <a:p>
            <a:pPr algn="ctr"/>
            <a:r>
              <a:rPr lang="en-ZA" dirty="0" smtClean="0"/>
              <a:t>PROCEDURE: ESTA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842936"/>
          </a:xfrm>
        </p:spPr>
        <p:txBody>
          <a:bodyPr>
            <a:normAutofit/>
          </a:bodyPr>
          <a:lstStyle/>
          <a:p>
            <a:pPr lvl="0"/>
            <a:r>
              <a:rPr lang="af-ZA" sz="1400" dirty="0"/>
              <a:t>Letter of Cancellation</a:t>
            </a:r>
          </a:p>
          <a:p>
            <a:pPr marL="0" lvl="0" indent="0">
              <a:buNone/>
            </a:pPr>
            <a:r>
              <a:rPr lang="en-ZA" sz="1400" dirty="0"/>
              <a:t>      - Formal service by Sheriff</a:t>
            </a:r>
          </a:p>
          <a:p>
            <a:r>
              <a:rPr lang="en-ZA" sz="1800" dirty="0"/>
              <a:t>30 days / time specified in housing agreement.</a:t>
            </a:r>
          </a:p>
          <a:p>
            <a:r>
              <a:rPr lang="en-ZA" sz="1400" dirty="0"/>
              <a:t>Application: Founding Affidavit.</a:t>
            </a:r>
          </a:p>
          <a:p>
            <a:r>
              <a:rPr lang="en-ZA" sz="1400" dirty="0"/>
              <a:t>Sec 9(2)(d): 02 Month Notification to Occupiers, Municipality, Department of Land and Rural Development.</a:t>
            </a:r>
          </a:p>
          <a:p>
            <a:r>
              <a:rPr lang="en-ZA" sz="1400" dirty="0"/>
              <a:t>First Court </a:t>
            </a:r>
            <a:r>
              <a:rPr lang="en-ZA" sz="1400" dirty="0" smtClean="0"/>
              <a:t>Date: 2 months after service</a:t>
            </a:r>
            <a:endParaRPr lang="en-ZA" sz="1400" dirty="0"/>
          </a:p>
          <a:p>
            <a:r>
              <a:rPr lang="en-ZA" sz="1400" dirty="0"/>
              <a:t>Occupiers </a:t>
            </a:r>
            <a:r>
              <a:rPr lang="en-ZA" sz="1400" dirty="0" smtClean="0"/>
              <a:t>Present: Legal Representation</a:t>
            </a:r>
            <a:endParaRPr lang="en-ZA" sz="1400" dirty="0"/>
          </a:p>
          <a:p>
            <a:r>
              <a:rPr lang="en-ZA" sz="1400" dirty="0"/>
              <a:t>Opposing Affidavit; Replying Affidavit.</a:t>
            </a:r>
          </a:p>
          <a:p>
            <a:r>
              <a:rPr lang="en-ZA" sz="1400" dirty="0"/>
              <a:t>Meaningful Engagement.</a:t>
            </a:r>
          </a:p>
          <a:p>
            <a:r>
              <a:rPr lang="en-ZA" sz="1400" dirty="0"/>
              <a:t>Probations Officers Report.</a:t>
            </a:r>
          </a:p>
          <a:p>
            <a:r>
              <a:rPr lang="en-ZA" sz="1400" dirty="0"/>
              <a:t>Duration: 12 – 18 months.</a:t>
            </a:r>
          </a:p>
          <a:p>
            <a:r>
              <a:rPr lang="en-ZA" sz="1400" dirty="0"/>
              <a:t>Automatic Review to LCC</a:t>
            </a:r>
          </a:p>
          <a:p>
            <a:r>
              <a:rPr lang="en-ZA" sz="1400" dirty="0" smtClean="0"/>
              <a:t>Where does appeal lie?: </a:t>
            </a:r>
            <a:r>
              <a:rPr lang="en-ZA" sz="1400" i="1" dirty="0" err="1"/>
              <a:t>Snyders</a:t>
            </a:r>
            <a:r>
              <a:rPr lang="en-ZA" sz="1400" i="1" dirty="0"/>
              <a:t> v De </a:t>
            </a:r>
            <a:r>
              <a:rPr lang="en-ZA" sz="1400" i="1" dirty="0" err="1" smtClean="0"/>
              <a:t>Jager</a:t>
            </a:r>
            <a:endParaRPr lang="en-ZA" sz="1400" i="1" dirty="0" smtClean="0"/>
          </a:p>
          <a:p>
            <a:r>
              <a:rPr lang="en-ZA" sz="1400" dirty="0" smtClean="0"/>
              <a:t>* Estimate Costs: R30 000.00 – R50 000.00 and if settled approximately R15000.00</a:t>
            </a:r>
            <a:endParaRPr lang="en-ZA" sz="1400" dirty="0"/>
          </a:p>
          <a:p>
            <a:endParaRPr lang="en-ZA" sz="1400" dirty="0"/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381000"/>
            <a:ext cx="3657600" cy="868362"/>
          </a:xfrm>
        </p:spPr>
        <p:txBody>
          <a:bodyPr/>
          <a:lstStyle/>
          <a:p>
            <a:pPr algn="ctr"/>
            <a:r>
              <a:rPr lang="en-ZA" dirty="0" smtClean="0"/>
              <a:t>PROCEDURE: PIE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842936"/>
          </a:xfrm>
        </p:spPr>
        <p:txBody>
          <a:bodyPr/>
          <a:lstStyle/>
          <a:p>
            <a:pPr lvl="0">
              <a:buClr>
                <a:srgbClr val="AD0101"/>
              </a:buClr>
            </a:pPr>
            <a:r>
              <a:rPr lang="en-US" sz="1400" dirty="0" smtClean="0">
                <a:solidFill>
                  <a:srgbClr val="303030"/>
                </a:solidFill>
              </a:rPr>
              <a:t>Letter of Cancellation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en-US" sz="1400" dirty="0" smtClean="0">
                <a:solidFill>
                  <a:srgbClr val="303030"/>
                </a:solidFill>
              </a:rPr>
              <a:t>      </a:t>
            </a:r>
            <a:r>
              <a:rPr lang="en-ZA" sz="1400" dirty="0">
                <a:solidFill>
                  <a:srgbClr val="303030"/>
                </a:solidFill>
              </a:rPr>
              <a:t>- Formal service by Sheriff</a:t>
            </a:r>
          </a:p>
          <a:p>
            <a:pPr lvl="0">
              <a:buClr>
                <a:srgbClr val="AD0101"/>
              </a:buClr>
            </a:pPr>
            <a:r>
              <a:rPr lang="en-ZA" sz="1800" dirty="0">
                <a:solidFill>
                  <a:srgbClr val="303030"/>
                </a:solidFill>
              </a:rPr>
              <a:t>30 days / time specified in housing agreement.</a:t>
            </a:r>
          </a:p>
          <a:p>
            <a:r>
              <a:rPr lang="en-US" sz="1400" dirty="0" smtClean="0"/>
              <a:t>Application for Eviction: </a:t>
            </a:r>
            <a:r>
              <a:rPr lang="en-US" sz="1400" i="1" dirty="0" smtClean="0"/>
              <a:t>Ex Parte </a:t>
            </a:r>
            <a:r>
              <a:rPr lang="en-US" sz="1400" dirty="0" smtClean="0"/>
              <a:t>Order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smtClean="0">
                <a:solidFill>
                  <a:srgbClr val="303030"/>
                </a:solidFill>
              </a:rPr>
              <a:t>      </a:t>
            </a:r>
            <a:r>
              <a:rPr lang="en-ZA" sz="1400" dirty="0" smtClean="0">
                <a:solidFill>
                  <a:srgbClr val="303030"/>
                </a:solidFill>
              </a:rPr>
              <a:t>- Founding Affidavit</a:t>
            </a:r>
          </a:p>
          <a:p>
            <a:r>
              <a:rPr lang="en-US" sz="1400" dirty="0" smtClean="0"/>
              <a:t>First court date 14 days after service.</a:t>
            </a:r>
          </a:p>
          <a:p>
            <a:r>
              <a:rPr lang="en-US" sz="1400" dirty="0" smtClean="0"/>
              <a:t>Opposing Affidavit.</a:t>
            </a:r>
          </a:p>
          <a:p>
            <a:r>
              <a:rPr lang="en-US" sz="1400" dirty="0" smtClean="0"/>
              <a:t>Replying Affidavit.</a:t>
            </a:r>
          </a:p>
          <a:p>
            <a:r>
              <a:rPr lang="en-US" sz="1400" dirty="0" smtClean="0"/>
              <a:t>Meaningful Engagement only in certain </a:t>
            </a:r>
            <a:r>
              <a:rPr lang="en-US" sz="1400" dirty="0"/>
              <a:t>c</a:t>
            </a:r>
            <a:r>
              <a:rPr lang="en-US" sz="1400" dirty="0" smtClean="0"/>
              <a:t>ircumstances.</a:t>
            </a:r>
          </a:p>
          <a:p>
            <a:r>
              <a:rPr lang="en-US" sz="1400" dirty="0" smtClean="0"/>
              <a:t>Duration: 3-6 months.</a:t>
            </a:r>
          </a:p>
          <a:p>
            <a:r>
              <a:rPr lang="en-US" sz="1400" dirty="0" smtClean="0"/>
              <a:t>*Estimate Costs: R8000.00 – R20 000.00.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40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381000"/>
            <a:ext cx="3657600" cy="868362"/>
          </a:xfrm>
        </p:spPr>
        <p:txBody>
          <a:bodyPr/>
          <a:lstStyle/>
          <a:p>
            <a:pPr algn="ctr"/>
            <a:r>
              <a:rPr lang="en-ZA" dirty="0" smtClean="0"/>
              <a:t>PROSEDURE: ESTA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842936"/>
          </a:xfrm>
        </p:spPr>
        <p:txBody>
          <a:bodyPr>
            <a:normAutofit lnSpcReduction="10000"/>
          </a:bodyPr>
          <a:lstStyle/>
          <a:p>
            <a:pPr lvl="0"/>
            <a:r>
              <a:rPr lang="af-ZA" sz="1400" dirty="0" smtClean="0"/>
              <a:t>Verblyfbeëindigingsbrief.</a:t>
            </a:r>
          </a:p>
          <a:p>
            <a:pPr marL="0" lvl="0" indent="0">
              <a:buNone/>
            </a:pPr>
            <a:r>
              <a:rPr lang="af-ZA" sz="1400" dirty="0" smtClean="0"/>
              <a:t>      - Formele betekening deur Balju.</a:t>
            </a:r>
          </a:p>
          <a:p>
            <a:r>
              <a:rPr lang="af-ZA" sz="1800" dirty="0" smtClean="0"/>
              <a:t>30 dae / tyd aangedui in `n </a:t>
            </a:r>
            <a:r>
              <a:rPr lang="af-ZA" sz="1800" dirty="0" err="1" smtClean="0"/>
              <a:t>behuisingsooreenkoms</a:t>
            </a:r>
            <a:r>
              <a:rPr lang="af-ZA" sz="1800" dirty="0" smtClean="0"/>
              <a:t>.</a:t>
            </a:r>
          </a:p>
          <a:p>
            <a:r>
              <a:rPr lang="af-ZA" sz="1400" dirty="0" smtClean="0"/>
              <a:t>Aansoek: </a:t>
            </a:r>
            <a:r>
              <a:rPr lang="af-ZA" sz="1400" dirty="0" err="1" smtClean="0"/>
              <a:t>Funderende</a:t>
            </a:r>
            <a:r>
              <a:rPr lang="af-ZA" sz="1400" dirty="0" smtClean="0"/>
              <a:t> Verklaring.</a:t>
            </a:r>
          </a:p>
          <a:p>
            <a:r>
              <a:rPr lang="af-ZA" sz="1400" dirty="0" smtClean="0"/>
              <a:t>Art 9(2)(d): 02 Maande kennisgewing aan Okkupeerder/s, Munisipaliteit, Departement van Landelike </a:t>
            </a:r>
            <a:r>
              <a:rPr lang="af-ZA" sz="1400" dirty="0"/>
              <a:t>O</a:t>
            </a:r>
            <a:r>
              <a:rPr lang="af-ZA" sz="1400" dirty="0" smtClean="0"/>
              <a:t>ntwikkeling en Grondhervorming.</a:t>
            </a:r>
          </a:p>
          <a:p>
            <a:r>
              <a:rPr lang="af-ZA" sz="1400" dirty="0" smtClean="0"/>
              <a:t>Eerste </a:t>
            </a:r>
            <a:r>
              <a:rPr lang="af-ZA" sz="1400" dirty="0" err="1"/>
              <a:t>h</a:t>
            </a:r>
            <a:r>
              <a:rPr lang="af-ZA" sz="1400" dirty="0" err="1" smtClean="0"/>
              <a:t>ofdatum</a:t>
            </a:r>
            <a:r>
              <a:rPr lang="af-ZA" sz="1400" dirty="0" smtClean="0"/>
              <a:t>.</a:t>
            </a:r>
          </a:p>
          <a:p>
            <a:r>
              <a:rPr lang="af-ZA" sz="1400" dirty="0" smtClean="0"/>
              <a:t>Indien Okkupeerders teenwoordig.</a:t>
            </a:r>
          </a:p>
          <a:p>
            <a:r>
              <a:rPr lang="af-ZA" sz="1400" dirty="0" smtClean="0"/>
              <a:t>Opponerende Verklarings; Repliserende Verklarings.</a:t>
            </a:r>
          </a:p>
          <a:p>
            <a:r>
              <a:rPr lang="af-ZA" sz="1400" dirty="0" smtClean="0"/>
              <a:t>Betekenisvolle Samesprekings.</a:t>
            </a:r>
          </a:p>
          <a:p>
            <a:r>
              <a:rPr lang="af-ZA" sz="1400" dirty="0" smtClean="0"/>
              <a:t>Proefbeampte Verslag.</a:t>
            </a:r>
          </a:p>
          <a:p>
            <a:r>
              <a:rPr lang="af-ZA" sz="1400" dirty="0" smtClean="0"/>
              <a:t>Tydsduur: 12 – 18 maande.</a:t>
            </a:r>
          </a:p>
          <a:p>
            <a:r>
              <a:rPr lang="af-ZA" sz="1400" dirty="0" smtClean="0"/>
              <a:t>Outomatiese Hersiening na Grondeisehof</a:t>
            </a:r>
          </a:p>
          <a:p>
            <a:r>
              <a:rPr lang="af-ZA" sz="1400" dirty="0" smtClean="0"/>
              <a:t>Appel: Snyders v De Jager</a:t>
            </a:r>
          </a:p>
          <a:p>
            <a:r>
              <a:rPr lang="af-ZA" sz="1400" dirty="0" smtClean="0"/>
              <a:t>Kostes: R30 000.00 – R50 000.00 en indien geskik word ongeveer R15000.00.</a:t>
            </a:r>
          </a:p>
          <a:p>
            <a:endParaRPr lang="en-ZA" sz="1400" dirty="0"/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381000"/>
            <a:ext cx="3657600" cy="868362"/>
          </a:xfrm>
        </p:spPr>
        <p:txBody>
          <a:bodyPr/>
          <a:lstStyle/>
          <a:p>
            <a:pPr algn="ctr"/>
            <a:r>
              <a:rPr lang="en-ZA" dirty="0" smtClean="0"/>
              <a:t>PROSEDURE: PIE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842936"/>
          </a:xfrm>
        </p:spPr>
        <p:txBody>
          <a:bodyPr/>
          <a:lstStyle/>
          <a:p>
            <a:pPr lvl="0">
              <a:buClr>
                <a:srgbClr val="AD0101"/>
              </a:buClr>
            </a:pPr>
            <a:r>
              <a:rPr lang="af-ZA" sz="1400" dirty="0" smtClean="0">
                <a:solidFill>
                  <a:srgbClr val="303030"/>
                </a:solidFill>
              </a:rPr>
              <a:t>Verblyfbeëindigingsbrief.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af-ZA" sz="1400" dirty="0" smtClean="0">
                <a:solidFill>
                  <a:srgbClr val="303030"/>
                </a:solidFill>
              </a:rPr>
              <a:t>      - Formele betekening deur Balju</a:t>
            </a:r>
          </a:p>
          <a:p>
            <a:pPr lvl="0">
              <a:buClr>
                <a:srgbClr val="AD0101"/>
              </a:buClr>
            </a:pPr>
            <a:r>
              <a:rPr lang="af-ZA" sz="1800" dirty="0">
                <a:solidFill>
                  <a:srgbClr val="303030"/>
                </a:solidFill>
              </a:rPr>
              <a:t>30 dae / tyd aangedui in `n </a:t>
            </a:r>
            <a:r>
              <a:rPr lang="af-ZA" sz="1800" dirty="0" err="1">
                <a:solidFill>
                  <a:srgbClr val="303030"/>
                </a:solidFill>
              </a:rPr>
              <a:t>behuisingsooreenkoms</a:t>
            </a:r>
            <a:r>
              <a:rPr lang="af-ZA" sz="1800" dirty="0">
                <a:solidFill>
                  <a:srgbClr val="303030"/>
                </a:solidFill>
              </a:rPr>
              <a:t>.</a:t>
            </a:r>
          </a:p>
          <a:p>
            <a:r>
              <a:rPr lang="af-ZA" sz="1400" dirty="0" smtClean="0"/>
              <a:t>Aansoek om Uitsetting: </a:t>
            </a:r>
            <a:r>
              <a:rPr lang="af-ZA" sz="1400" i="1" dirty="0" smtClean="0"/>
              <a:t>Ex Parte </a:t>
            </a:r>
            <a:r>
              <a:rPr lang="af-ZA" sz="1400" dirty="0" smtClean="0"/>
              <a:t>Bevel</a:t>
            </a:r>
          </a:p>
          <a:p>
            <a:pPr marL="0" indent="0">
              <a:buNone/>
            </a:pPr>
            <a:r>
              <a:rPr lang="af-ZA" sz="1400" dirty="0" smtClean="0">
                <a:solidFill>
                  <a:srgbClr val="303030"/>
                </a:solidFill>
              </a:rPr>
              <a:t>       - </a:t>
            </a:r>
            <a:r>
              <a:rPr lang="af-ZA" sz="1400" dirty="0" err="1" smtClean="0">
                <a:solidFill>
                  <a:srgbClr val="303030"/>
                </a:solidFill>
              </a:rPr>
              <a:t>Funderende</a:t>
            </a:r>
            <a:r>
              <a:rPr lang="af-ZA" sz="1400" dirty="0" smtClean="0">
                <a:solidFill>
                  <a:srgbClr val="303030"/>
                </a:solidFill>
              </a:rPr>
              <a:t> Verklaring</a:t>
            </a:r>
          </a:p>
          <a:p>
            <a:r>
              <a:rPr lang="af-ZA" sz="1400" dirty="0" smtClean="0"/>
              <a:t>Eerste </a:t>
            </a:r>
            <a:r>
              <a:rPr lang="af-ZA" sz="1400" dirty="0" err="1"/>
              <a:t>h</a:t>
            </a:r>
            <a:r>
              <a:rPr lang="af-ZA" sz="1400" dirty="0" err="1" smtClean="0"/>
              <a:t>ofdatum</a:t>
            </a:r>
            <a:r>
              <a:rPr lang="af-ZA" sz="1400" dirty="0" smtClean="0"/>
              <a:t> 14 dae na betekening.</a:t>
            </a:r>
          </a:p>
          <a:p>
            <a:r>
              <a:rPr lang="af-ZA" sz="1400" dirty="0" smtClean="0"/>
              <a:t>Opponerende Verklaring.</a:t>
            </a:r>
          </a:p>
          <a:p>
            <a:r>
              <a:rPr lang="af-ZA" sz="1400" dirty="0" smtClean="0"/>
              <a:t>Repliserende Verklaring.</a:t>
            </a:r>
          </a:p>
          <a:p>
            <a:pPr lvl="0">
              <a:buClr>
                <a:srgbClr val="AD0101"/>
              </a:buClr>
            </a:pPr>
            <a:r>
              <a:rPr lang="af-ZA" sz="1400" dirty="0">
                <a:solidFill>
                  <a:srgbClr val="303030"/>
                </a:solidFill>
              </a:rPr>
              <a:t>Betekenisvolle </a:t>
            </a:r>
            <a:r>
              <a:rPr lang="af-ZA" sz="1400" dirty="0" smtClean="0">
                <a:solidFill>
                  <a:srgbClr val="303030"/>
                </a:solidFill>
              </a:rPr>
              <a:t>Samesprekings slegs in sekere omstandighede.</a:t>
            </a:r>
            <a:endParaRPr lang="af-ZA" sz="1400" dirty="0">
              <a:solidFill>
                <a:srgbClr val="303030"/>
              </a:solidFill>
            </a:endParaRPr>
          </a:p>
          <a:p>
            <a:r>
              <a:rPr lang="af-ZA" sz="1400" dirty="0" smtClean="0"/>
              <a:t>Tydsduur: 3-6 maande.</a:t>
            </a:r>
          </a:p>
          <a:p>
            <a:r>
              <a:rPr lang="af-ZA" sz="1400" dirty="0" smtClean="0"/>
              <a:t>Kostes: R8000.00 – R20 000.00.</a:t>
            </a:r>
            <a:endParaRPr lang="af-ZA" sz="1400" dirty="0"/>
          </a:p>
        </p:txBody>
      </p:sp>
    </p:spTree>
    <p:extLst>
      <p:ext uri="{BB962C8B-B14F-4D97-AF65-F5344CB8AC3E}">
        <p14:creationId xmlns:p14="http://schemas.microsoft.com/office/powerpoint/2010/main" val="1142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1066800"/>
          </a:xfrm>
        </p:spPr>
        <p:txBody>
          <a:bodyPr>
            <a:noAutofit/>
          </a:bodyPr>
          <a:lstStyle/>
          <a:p>
            <a:pPr algn="ctr"/>
            <a:r>
              <a:rPr lang="en-ZA" sz="3600" dirty="0"/>
              <a:t>Settlement / Relocation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4724399"/>
          </a:xfrm>
        </p:spPr>
        <p:txBody>
          <a:bodyPr>
            <a:normAutofit/>
          </a:bodyPr>
          <a:lstStyle/>
          <a:p>
            <a:r>
              <a:rPr lang="en-ZA" sz="2400" dirty="0" smtClean="0"/>
              <a:t>Informal: Pre-litigation</a:t>
            </a:r>
          </a:p>
          <a:p>
            <a:r>
              <a:rPr lang="en-ZA" sz="2400" dirty="0" smtClean="0"/>
              <a:t>Formal: At any time during the litigation </a:t>
            </a:r>
            <a:r>
              <a:rPr lang="en-ZA" sz="2400" dirty="0"/>
              <a:t>p</a:t>
            </a:r>
            <a:r>
              <a:rPr lang="en-ZA" sz="2400" dirty="0" smtClean="0"/>
              <a:t>rocess</a:t>
            </a:r>
          </a:p>
          <a:p>
            <a:r>
              <a:rPr lang="en-ZA" sz="2400" dirty="0" smtClean="0"/>
              <a:t>Settlement Negotiations: Proposals pertaining to alternative accommodation / cash settlement</a:t>
            </a:r>
          </a:p>
          <a:p>
            <a:r>
              <a:rPr lang="en-ZA" sz="2400" dirty="0" smtClean="0"/>
              <a:t>Settlement Agreement: Court Order / Eviction Order</a:t>
            </a:r>
          </a:p>
          <a:p>
            <a:r>
              <a:rPr lang="en-ZA" sz="2400" dirty="0" smtClean="0"/>
              <a:t> Section 8(4) occupiers: Settlement options</a:t>
            </a:r>
          </a:p>
          <a:p>
            <a:r>
              <a:rPr lang="en-ZA" sz="2400" dirty="0" smtClean="0"/>
              <a:t>Ex Parte / Unopposed Application WCHC to make a settlement agreement an order of court</a:t>
            </a:r>
          </a:p>
          <a:p>
            <a:r>
              <a:rPr lang="en-ZA" sz="2400" dirty="0" smtClean="0"/>
              <a:t>Relocations: Formal Housing Alternative -</a:t>
            </a:r>
            <a:r>
              <a:rPr lang="en-ZA" sz="2400" dirty="0" err="1" smtClean="0"/>
              <a:t>Agri</a:t>
            </a:r>
            <a:r>
              <a:rPr lang="en-ZA" sz="2400" dirty="0" smtClean="0"/>
              <a:t> Village / Off Site Developments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32928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066800"/>
          </a:xfrm>
        </p:spPr>
        <p:txBody>
          <a:bodyPr>
            <a:noAutofit/>
          </a:bodyPr>
          <a:lstStyle/>
          <a:p>
            <a:pPr algn="ctr"/>
            <a:r>
              <a:rPr lang="en-ZA" sz="3600" dirty="0"/>
              <a:t>SUGGESTIONS FOR LABOUR </a:t>
            </a:r>
            <a:r>
              <a:rPr lang="en-ZA" sz="3600" dirty="0" smtClean="0"/>
              <a:t>CONSULTANTS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4724399"/>
          </a:xfrm>
        </p:spPr>
        <p:txBody>
          <a:bodyPr>
            <a:normAutofit/>
          </a:bodyPr>
          <a:lstStyle/>
          <a:p>
            <a:r>
              <a:rPr lang="en-ZA" sz="2000" dirty="0" smtClean="0"/>
              <a:t>Housing Agreements: Compliant with ESTA and current case law</a:t>
            </a:r>
          </a:p>
          <a:p>
            <a:pPr marL="0" indent="0">
              <a:buNone/>
            </a:pPr>
            <a:r>
              <a:rPr lang="en-ZA" sz="2000" dirty="0" smtClean="0"/>
              <a:t>   - annual revision of agreements</a:t>
            </a:r>
          </a:p>
          <a:p>
            <a:r>
              <a:rPr lang="en-ZA" sz="2000" dirty="0" smtClean="0"/>
              <a:t>Signing Agreements: Both head of household and spouse/life partner signs housing agreement</a:t>
            </a:r>
          </a:p>
          <a:p>
            <a:r>
              <a:rPr lang="en-ZA" sz="2000" dirty="0" smtClean="0"/>
              <a:t>If consent given to family member: agreement in writing</a:t>
            </a:r>
          </a:p>
          <a:p>
            <a:r>
              <a:rPr lang="en-ZA" sz="2000" dirty="0"/>
              <a:t>I</a:t>
            </a:r>
            <a:r>
              <a:rPr lang="en-ZA" sz="2000" dirty="0" smtClean="0"/>
              <a:t>f “</a:t>
            </a:r>
            <a:r>
              <a:rPr lang="en-ZA" sz="2000" dirty="0" err="1" smtClean="0"/>
              <a:t>inslaapfooi</a:t>
            </a:r>
            <a:r>
              <a:rPr lang="en-ZA" sz="2000" dirty="0" smtClean="0"/>
              <a:t>” negotiated: reduced to writing with particular occupier</a:t>
            </a:r>
          </a:p>
          <a:p>
            <a:r>
              <a:rPr lang="en-ZA" sz="2000" dirty="0" smtClean="0"/>
              <a:t>If matter referred to CCMA, try to finalise immediately by way of settlement agreement</a:t>
            </a:r>
          </a:p>
          <a:p>
            <a:r>
              <a:rPr lang="en-ZA" sz="2000" dirty="0" smtClean="0"/>
              <a:t>NB: Agreement at CCMA to Vacate Premises / settlement for alternative accommodation not enforceable in terms of ESTA.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12464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066800"/>
          </a:xfrm>
        </p:spPr>
        <p:txBody>
          <a:bodyPr>
            <a:noAutofit/>
          </a:bodyPr>
          <a:lstStyle/>
          <a:p>
            <a:pPr algn="ctr"/>
            <a:r>
              <a:rPr lang="en-ZA" sz="3600" dirty="0"/>
              <a:t>SUGGESTIONS FOR LABOUR </a:t>
            </a:r>
            <a:r>
              <a:rPr lang="en-ZA" sz="3600" dirty="0" smtClean="0"/>
              <a:t>CONSULTANTS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4724399"/>
          </a:xfrm>
        </p:spPr>
        <p:txBody>
          <a:bodyPr>
            <a:normAutofit/>
          </a:bodyPr>
          <a:lstStyle/>
          <a:p>
            <a:r>
              <a:rPr lang="en-ZA" sz="2000" dirty="0" smtClean="0"/>
              <a:t>Advise client to formally cancel occupation rights (served by sheriff)</a:t>
            </a:r>
          </a:p>
          <a:p>
            <a:pPr marL="0" indent="0">
              <a:buNone/>
            </a:pPr>
            <a:r>
              <a:rPr lang="en-ZA" sz="2000" dirty="0" smtClean="0"/>
              <a:t>    - Cancellation of all possible rights in household</a:t>
            </a:r>
          </a:p>
          <a:p>
            <a:r>
              <a:rPr lang="en-ZA" sz="2000" dirty="0" smtClean="0"/>
              <a:t>Avoid informal settlement agreements</a:t>
            </a:r>
          </a:p>
          <a:p>
            <a:r>
              <a:rPr lang="en-ZA" sz="2000" dirty="0" smtClean="0"/>
              <a:t>Formalise settlement agreements / get an attorney involved to ensure rights / interests of land owner protected</a:t>
            </a:r>
          </a:p>
          <a:p>
            <a:r>
              <a:rPr lang="en-ZA" sz="2000" dirty="0" smtClean="0"/>
              <a:t>Refer matters to attorney immediately if income of occupier exceeds R5000 per month</a:t>
            </a:r>
          </a:p>
          <a:p>
            <a:r>
              <a:rPr lang="en-ZA" sz="2000" dirty="0" smtClean="0"/>
              <a:t>In preparation for a referral of an eviction</a:t>
            </a:r>
          </a:p>
          <a:p>
            <a:pPr marL="0" indent="0">
              <a:buNone/>
            </a:pPr>
            <a:r>
              <a:rPr lang="en-ZA" sz="2000" dirty="0" smtClean="0"/>
              <a:t>    - See questionnaires</a:t>
            </a:r>
          </a:p>
          <a:p>
            <a:r>
              <a:rPr lang="en-ZA" sz="2000" dirty="0" smtClean="0"/>
              <a:t>NB: full history &amp; records of employment relationship, disciplinary process, internal hearings, CCMA hearings, Labour Court</a:t>
            </a:r>
          </a:p>
        </p:txBody>
      </p:sp>
    </p:spTree>
    <p:extLst>
      <p:ext uri="{BB962C8B-B14F-4D97-AF65-F5344CB8AC3E}">
        <p14:creationId xmlns:p14="http://schemas.microsoft.com/office/powerpoint/2010/main" val="37263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066800"/>
          </a:xfrm>
        </p:spPr>
        <p:txBody>
          <a:bodyPr>
            <a:noAutofit/>
          </a:bodyPr>
          <a:lstStyle/>
          <a:p>
            <a:pPr algn="ctr"/>
            <a:r>
              <a:rPr lang="en-ZA" sz="3600" dirty="0"/>
              <a:t>Dynamic Area of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4724399"/>
          </a:xfrm>
        </p:spPr>
        <p:txBody>
          <a:bodyPr>
            <a:normAutofit/>
          </a:bodyPr>
          <a:lstStyle/>
          <a:p>
            <a:r>
              <a:rPr lang="en-ZA" dirty="0"/>
              <a:t>For example:</a:t>
            </a:r>
          </a:p>
          <a:p>
            <a:r>
              <a:rPr lang="en-ZA" dirty="0"/>
              <a:t>ESTA Amendment Bill: Proposed amendments to ESTA  2015</a:t>
            </a:r>
          </a:p>
          <a:p>
            <a:r>
              <a:rPr lang="en-ZA" dirty="0"/>
              <a:t>Regulation of Agriculture Land Holdings Bill : </a:t>
            </a:r>
            <a:r>
              <a:rPr lang="en-ZA" dirty="0" smtClean="0"/>
              <a:t>17 March </a:t>
            </a:r>
            <a:r>
              <a:rPr lang="en-ZA" dirty="0"/>
              <a:t>2017 </a:t>
            </a:r>
            <a:r>
              <a:rPr lang="en-ZA" dirty="0" smtClean="0"/>
              <a:t>– proposes to prevent foreign ownership of agriculture land</a:t>
            </a:r>
          </a:p>
          <a:p>
            <a:r>
              <a:rPr lang="en-ZA" dirty="0" smtClean="0"/>
              <a:t>Political referendums/agendas: underlying issue of land redistribution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0121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0999"/>
            <a:ext cx="7543800" cy="1193409"/>
          </a:xfrm>
        </p:spPr>
        <p:txBody>
          <a:bodyPr>
            <a:normAutofit/>
          </a:bodyPr>
          <a:lstStyle/>
          <a:p>
            <a:pPr algn="ctr"/>
            <a:r>
              <a:rPr lang="en-ZA" sz="3600" dirty="0" err="1"/>
              <a:t>Agri</a:t>
            </a:r>
            <a:r>
              <a:rPr lang="en-ZA" sz="3600" dirty="0"/>
              <a:t> Seminar: Hosted by VWF on </a:t>
            </a: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>20 </a:t>
            </a:r>
            <a:r>
              <a:rPr lang="en-ZA" sz="3600" dirty="0"/>
              <a:t>October </a:t>
            </a:r>
            <a:r>
              <a:rPr lang="en-ZA" sz="3600" dirty="0" smtClean="0"/>
              <a:t>2016</a:t>
            </a:r>
            <a:endParaRPr lang="en-ZA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33333" r="1666"/>
          <a:stretch/>
        </p:blipFill>
        <p:spPr>
          <a:xfrm>
            <a:off x="1752600" y="1905000"/>
            <a:ext cx="5867400" cy="304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5029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ZA" sz="1800" dirty="0" smtClean="0"/>
              <a:t>FROM LEFT TO RIGHT: Willem van </a:t>
            </a:r>
            <a:r>
              <a:rPr lang="en-ZA" sz="1800" dirty="0" err="1" smtClean="0"/>
              <a:t>Heerden</a:t>
            </a:r>
            <a:r>
              <a:rPr lang="en-ZA" sz="1800" dirty="0" smtClean="0"/>
              <a:t>, Steph Grobler,  </a:t>
            </a:r>
            <a:r>
              <a:rPr lang="en-ZA" sz="1800" dirty="0" err="1" smtClean="0"/>
              <a:t>Adv</a:t>
            </a:r>
            <a:r>
              <a:rPr lang="en-ZA" sz="1800" dirty="0" smtClean="0"/>
              <a:t> </a:t>
            </a:r>
            <a:r>
              <a:rPr lang="en-ZA" sz="1800" dirty="0" err="1" smtClean="0"/>
              <a:t>Henk</a:t>
            </a:r>
            <a:r>
              <a:rPr lang="en-ZA" sz="1800" dirty="0" smtClean="0"/>
              <a:t> </a:t>
            </a:r>
            <a:r>
              <a:rPr lang="en-ZA" sz="1800" dirty="0" err="1" smtClean="0"/>
              <a:t>Havenga</a:t>
            </a:r>
            <a:r>
              <a:rPr lang="en-ZA" sz="1800" dirty="0" smtClean="0"/>
              <a:t> (SC), </a:t>
            </a:r>
            <a:r>
              <a:rPr lang="en-ZA" sz="1800" dirty="0" err="1" smtClean="0"/>
              <a:t>Adv</a:t>
            </a:r>
            <a:r>
              <a:rPr lang="en-ZA" sz="1800" dirty="0" smtClean="0"/>
              <a:t> Pieter </a:t>
            </a:r>
            <a:r>
              <a:rPr lang="en-ZA" sz="1800" dirty="0" err="1" smtClean="0"/>
              <a:t>Oosthuizen</a:t>
            </a:r>
            <a:r>
              <a:rPr lang="en-ZA" sz="1800" dirty="0" smtClean="0"/>
              <a:t> (Tax, US), </a:t>
            </a:r>
            <a:r>
              <a:rPr lang="en-ZA" sz="1800" dirty="0" err="1" smtClean="0"/>
              <a:t>Anville</a:t>
            </a:r>
            <a:r>
              <a:rPr lang="en-ZA" sz="1800" dirty="0" smtClean="0"/>
              <a:t> van </a:t>
            </a:r>
            <a:r>
              <a:rPr lang="en-ZA" sz="1800" dirty="0" err="1" smtClean="0"/>
              <a:t>Wyk</a:t>
            </a:r>
            <a:r>
              <a:rPr lang="en-ZA" sz="1800" dirty="0" smtClean="0"/>
              <a:t> 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505812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0999"/>
            <a:ext cx="7543800" cy="1193409"/>
          </a:xfrm>
        </p:spPr>
        <p:txBody>
          <a:bodyPr>
            <a:normAutofit/>
          </a:bodyPr>
          <a:lstStyle/>
          <a:p>
            <a:pPr algn="ctr"/>
            <a:r>
              <a:rPr lang="en-ZA" sz="3600" dirty="0" err="1"/>
              <a:t>Agri</a:t>
            </a:r>
            <a:r>
              <a:rPr lang="en-ZA" sz="3600" dirty="0"/>
              <a:t> Seminar: </a:t>
            </a:r>
            <a:r>
              <a:rPr lang="en-ZA" sz="3600" dirty="0" smtClean="0"/>
              <a:t>All proceeds donated to </a:t>
            </a:r>
            <a:r>
              <a:rPr lang="en-ZA" sz="3600" dirty="0" err="1" smtClean="0"/>
              <a:t>agri</a:t>
            </a:r>
            <a:r>
              <a:rPr lang="en-ZA" sz="3600" dirty="0" smtClean="0"/>
              <a:t>-social development</a:t>
            </a:r>
            <a:endParaRPr lang="en-ZA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5029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ZA" sz="1800" dirty="0" smtClean="0"/>
              <a:t>FROM LEFT TO RIGHT: Johan Duran (Valley of Abundance], </a:t>
            </a:r>
            <a:r>
              <a:rPr lang="en-ZA" sz="1800" dirty="0" err="1" smtClean="0"/>
              <a:t>Counc</a:t>
            </a:r>
            <a:r>
              <a:rPr lang="en-ZA" sz="1800" dirty="0" smtClean="0"/>
              <a:t>. Rita Andreas and Willem van </a:t>
            </a:r>
            <a:r>
              <a:rPr lang="en-ZA" sz="1800" dirty="0" err="1" smtClean="0"/>
              <a:t>Heerden</a:t>
            </a:r>
            <a:r>
              <a:rPr lang="en-ZA" sz="1800" dirty="0" smtClean="0"/>
              <a:t> (VWF)</a:t>
            </a:r>
            <a:endParaRPr lang="en-ZA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882" r="8497" b="7014"/>
          <a:stretch/>
        </p:blipFill>
        <p:spPr>
          <a:xfrm>
            <a:off x="2057400" y="1574408"/>
            <a:ext cx="4953000" cy="3385038"/>
          </a:xfrm>
        </p:spPr>
      </p:pic>
    </p:spTree>
    <p:extLst>
      <p:ext uri="{BB962C8B-B14F-4D97-AF65-F5344CB8AC3E}">
        <p14:creationId xmlns:p14="http://schemas.microsoft.com/office/powerpoint/2010/main" val="143551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Litigation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828800"/>
            <a:ext cx="6515100" cy="4343400"/>
          </a:xfrm>
        </p:spPr>
      </p:pic>
    </p:spTree>
    <p:extLst>
      <p:ext uri="{BB962C8B-B14F-4D97-AF65-F5344CB8AC3E}">
        <p14:creationId xmlns:p14="http://schemas.microsoft.com/office/powerpoint/2010/main" val="21669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62400"/>
            <a:ext cx="7543800" cy="2209800"/>
          </a:xfrm>
        </p:spPr>
        <p:txBody>
          <a:bodyPr>
            <a:normAutofit/>
          </a:bodyPr>
          <a:lstStyle/>
          <a:p>
            <a:pPr algn="ctr"/>
            <a:r>
              <a:rPr lang="en-ZA" sz="2800" dirty="0"/>
              <a:t>Established 1995</a:t>
            </a:r>
            <a:br>
              <a:rPr lang="en-ZA" sz="2800" dirty="0"/>
            </a:br>
            <a:r>
              <a:rPr lang="en-ZA" sz="2800" dirty="0"/>
              <a:t>Situated  </a:t>
            </a:r>
            <a:br>
              <a:rPr lang="en-ZA" sz="2800" dirty="0"/>
            </a:br>
            <a:r>
              <a:rPr lang="en-ZA" sz="2800" dirty="0"/>
              <a:t>@ 296 Main Road, Paarl.</a:t>
            </a:r>
            <a:br>
              <a:rPr lang="en-ZA" sz="2800" dirty="0"/>
            </a:br>
            <a:endParaRPr lang="en-ZA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543800" cy="3581400"/>
          </a:xfrm>
        </p:spPr>
      </p:pic>
    </p:spTree>
    <p:extLst>
      <p:ext uri="{BB962C8B-B14F-4D97-AF65-F5344CB8AC3E}">
        <p14:creationId xmlns:p14="http://schemas.microsoft.com/office/powerpoint/2010/main" val="25187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838200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General Practice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7543800" cy="4952999"/>
          </a:xfrm>
        </p:spPr>
        <p:txBody>
          <a:bodyPr>
            <a:normAutofit/>
          </a:bodyPr>
          <a:lstStyle/>
          <a:p>
            <a:r>
              <a:rPr lang="en-ZA" sz="2400" b="1" dirty="0"/>
              <a:t>Commercial Law</a:t>
            </a:r>
          </a:p>
          <a:p>
            <a:r>
              <a:rPr lang="en-ZA" sz="2400" b="1" dirty="0"/>
              <a:t>Property Law</a:t>
            </a:r>
          </a:p>
          <a:p>
            <a:r>
              <a:rPr lang="en-ZA" sz="2400" b="1" dirty="0"/>
              <a:t>Litigation</a:t>
            </a:r>
          </a:p>
          <a:p>
            <a:r>
              <a:rPr lang="en-ZA" sz="2400" b="1" dirty="0"/>
              <a:t>Taxation</a:t>
            </a:r>
          </a:p>
          <a:p>
            <a:r>
              <a:rPr lang="en-ZA" sz="2400" b="1" dirty="0"/>
              <a:t>Trust Services</a:t>
            </a:r>
          </a:p>
          <a:p>
            <a:r>
              <a:rPr lang="en-ZA" sz="2400" b="1" dirty="0"/>
              <a:t>Sport Law</a:t>
            </a:r>
          </a:p>
          <a:p>
            <a:r>
              <a:rPr lang="en-ZA" sz="2400" b="1" dirty="0"/>
              <a:t>Debt Recovery</a:t>
            </a:r>
          </a:p>
          <a:p>
            <a:r>
              <a:rPr lang="en-ZA" sz="2400" b="1" dirty="0"/>
              <a:t>Family Law</a:t>
            </a:r>
          </a:p>
          <a:p>
            <a:r>
              <a:rPr lang="en-ZA" sz="2400" b="1" dirty="0"/>
              <a:t>Public Benefit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2811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412" y="381000"/>
            <a:ext cx="7543800" cy="609600"/>
          </a:xfrm>
        </p:spPr>
        <p:txBody>
          <a:bodyPr>
            <a:normAutofit/>
          </a:bodyPr>
          <a:lstStyle/>
          <a:p>
            <a:r>
              <a:rPr lang="en-ZA" sz="2400" dirty="0"/>
              <a:t>Areas </a:t>
            </a:r>
            <a:r>
              <a:rPr lang="en-ZA" sz="2400" dirty="0" err="1"/>
              <a:t>waar</a:t>
            </a:r>
            <a:r>
              <a:rPr lang="en-ZA" sz="2400" dirty="0"/>
              <a:t> </a:t>
            </a:r>
            <a:r>
              <a:rPr lang="en-ZA" sz="2400" dirty="0" err="1"/>
              <a:t>ons</a:t>
            </a:r>
            <a:r>
              <a:rPr lang="en-ZA" sz="2400" dirty="0"/>
              <a:t> </a:t>
            </a:r>
            <a:r>
              <a:rPr lang="en-ZA" sz="2400" dirty="0" err="1" smtClean="0"/>
              <a:t>Litigeer</a:t>
            </a:r>
            <a:r>
              <a:rPr lang="en-ZA" sz="2400" dirty="0" smtClean="0"/>
              <a:t> / Service </a:t>
            </a:r>
            <a:r>
              <a:rPr lang="en-ZA" sz="2400" dirty="0"/>
              <a:t>Areas where we Litigate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7543800" cy="5029199"/>
          </a:xfrm>
        </p:spPr>
        <p:txBody>
          <a:bodyPr>
            <a:normAutofit/>
          </a:bodyPr>
          <a:lstStyle/>
          <a:p>
            <a:r>
              <a:rPr lang="en-ZA" sz="2000" b="1" dirty="0" err="1"/>
              <a:t>Drakenstein</a:t>
            </a:r>
            <a:r>
              <a:rPr lang="en-ZA" sz="2000" b="1" dirty="0"/>
              <a:t>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/>
              <a:t>Paarl, Wellington, Tulbagh, </a:t>
            </a:r>
            <a:r>
              <a:rPr lang="en-ZA" sz="2000" dirty="0" err="1"/>
              <a:t>Saron</a:t>
            </a:r>
            <a:endParaRPr lang="en-ZA" sz="2000" dirty="0"/>
          </a:p>
          <a:p>
            <a:r>
              <a:rPr lang="en-ZA" sz="2000" b="1" dirty="0" err="1"/>
              <a:t>Breede</a:t>
            </a:r>
            <a:r>
              <a:rPr lang="en-ZA" sz="2000" b="1" dirty="0"/>
              <a:t> Valley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/>
              <a:t>Worcester, De </a:t>
            </a:r>
            <a:r>
              <a:rPr lang="en-ZA" sz="2000" dirty="0" err="1"/>
              <a:t>Doorns</a:t>
            </a:r>
            <a:endParaRPr lang="en-ZA" sz="2000" dirty="0"/>
          </a:p>
          <a:p>
            <a:r>
              <a:rPr lang="en-ZA" sz="2000" b="1" dirty="0" err="1"/>
              <a:t>Witzenberg</a:t>
            </a:r>
            <a:r>
              <a:rPr lang="en-ZA" sz="2000" b="1" dirty="0"/>
              <a:t>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/>
              <a:t>Ceres, Wolseley</a:t>
            </a:r>
          </a:p>
          <a:p>
            <a:r>
              <a:rPr lang="en-ZA" sz="2000" b="1" dirty="0"/>
              <a:t>Stellenbosch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/>
              <a:t>Stellenbosch, </a:t>
            </a:r>
            <a:r>
              <a:rPr lang="en-ZA" sz="2000" dirty="0" err="1"/>
              <a:t>Franschoek</a:t>
            </a:r>
            <a:r>
              <a:rPr lang="en-ZA" sz="2000" dirty="0"/>
              <a:t>, </a:t>
            </a:r>
            <a:r>
              <a:rPr lang="en-ZA" sz="2000" dirty="0" err="1"/>
              <a:t>Kylemore</a:t>
            </a:r>
            <a:r>
              <a:rPr lang="en-ZA" sz="2000" dirty="0"/>
              <a:t>, </a:t>
            </a:r>
            <a:r>
              <a:rPr lang="en-ZA" sz="2000" dirty="0" err="1"/>
              <a:t>Klapmuts</a:t>
            </a:r>
            <a:endParaRPr lang="en-ZA" sz="2000" dirty="0"/>
          </a:p>
          <a:p>
            <a:r>
              <a:rPr lang="en-ZA" sz="2000" b="1" dirty="0"/>
              <a:t>City of Cape Town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/>
              <a:t>Durbanville, Strand, </a:t>
            </a:r>
            <a:r>
              <a:rPr lang="en-ZA" sz="2000" dirty="0" err="1"/>
              <a:t>Kuilsrivier</a:t>
            </a:r>
            <a:endParaRPr lang="en-ZA" sz="2000" dirty="0"/>
          </a:p>
          <a:p>
            <a:r>
              <a:rPr lang="en-ZA" sz="2000" b="1" dirty="0" err="1"/>
              <a:t>Bergrivier</a:t>
            </a:r>
            <a:r>
              <a:rPr lang="en-ZA" sz="2000" b="1" dirty="0"/>
              <a:t>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/>
              <a:t>Porterville, </a:t>
            </a:r>
            <a:r>
              <a:rPr lang="en-ZA" sz="2000" dirty="0" err="1"/>
              <a:t>Piketberg</a:t>
            </a:r>
            <a:endParaRPr lang="en-ZA" sz="2000" dirty="0"/>
          </a:p>
          <a:p>
            <a:r>
              <a:rPr lang="en-ZA" sz="2000" b="1" dirty="0" err="1"/>
              <a:t>Swartland</a:t>
            </a:r>
            <a:r>
              <a:rPr lang="en-ZA" sz="2000" b="1" dirty="0"/>
              <a:t>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 err="1"/>
              <a:t>Moreesburg</a:t>
            </a:r>
            <a:r>
              <a:rPr lang="en-ZA" sz="2000" dirty="0"/>
              <a:t>, </a:t>
            </a:r>
            <a:r>
              <a:rPr lang="en-ZA" sz="2000" dirty="0" err="1"/>
              <a:t>Malmesbury</a:t>
            </a:r>
            <a:endParaRPr lang="en-ZA" sz="2000" dirty="0"/>
          </a:p>
          <a:p>
            <a:r>
              <a:rPr lang="en-ZA" sz="2000" b="1" dirty="0"/>
              <a:t>Cederberg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 err="1"/>
              <a:t>Citrusdal</a:t>
            </a:r>
            <a:r>
              <a:rPr lang="en-ZA" sz="2000" dirty="0"/>
              <a:t>, </a:t>
            </a:r>
            <a:r>
              <a:rPr lang="en-ZA" sz="2000" dirty="0" err="1"/>
              <a:t>Clanwilliam</a:t>
            </a:r>
            <a:endParaRPr lang="en-ZA" sz="2000" dirty="0"/>
          </a:p>
          <a:p>
            <a:r>
              <a:rPr lang="en-ZA" sz="2000" b="1" dirty="0" err="1"/>
              <a:t>Theewaterskloof</a:t>
            </a:r>
            <a:r>
              <a:rPr lang="en-ZA" sz="2000" b="1" dirty="0"/>
              <a:t>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/>
              <a:t>Caledon, </a:t>
            </a:r>
            <a:r>
              <a:rPr lang="en-ZA" sz="2000" dirty="0" err="1"/>
              <a:t>Grabouw</a:t>
            </a:r>
            <a:r>
              <a:rPr lang="en-ZA" sz="2000" dirty="0"/>
              <a:t>, </a:t>
            </a:r>
            <a:r>
              <a:rPr lang="en-ZA" sz="2000" dirty="0" err="1"/>
              <a:t>Villiersdorp</a:t>
            </a:r>
            <a:endParaRPr lang="en-ZA" sz="2000" dirty="0"/>
          </a:p>
          <a:p>
            <a:r>
              <a:rPr lang="en-ZA" sz="2000" b="1" dirty="0" err="1"/>
              <a:t>Langeberg</a:t>
            </a:r>
            <a:r>
              <a:rPr lang="en-ZA" sz="2000" b="1" dirty="0"/>
              <a:t> </a:t>
            </a:r>
            <a:r>
              <a:rPr lang="en-ZA" sz="2000" b="1" dirty="0" err="1"/>
              <a:t>Munisipaliteit</a:t>
            </a:r>
            <a:r>
              <a:rPr lang="en-ZA" sz="2000" b="1" dirty="0"/>
              <a:t>: </a:t>
            </a:r>
            <a:r>
              <a:rPr lang="en-ZA" sz="2000" dirty="0"/>
              <a:t>Montague, Ashton, Robertson, McGregor, </a:t>
            </a:r>
            <a:r>
              <a:rPr lang="en-ZA" sz="2000" dirty="0" err="1"/>
              <a:t>Bonnievale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5810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19950780"/>
              </p:ext>
            </p:extLst>
          </p:nvPr>
        </p:nvGraphicFramePr>
        <p:xfrm>
          <a:off x="838200" y="914400"/>
          <a:ext cx="7467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762000" y="380999"/>
            <a:ext cx="7543800" cy="4572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ZA" sz="3600" dirty="0" smtClean="0"/>
              <a:t>HOLISTIC APPROACH TO CASE MANAGEMENT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7919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EVICTIONS: PIE/ESTA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4724399"/>
          </a:xfrm>
        </p:spPr>
        <p:txBody>
          <a:bodyPr>
            <a:normAutofit/>
          </a:bodyPr>
          <a:lstStyle/>
          <a:p>
            <a:r>
              <a:rPr lang="en-ZA" sz="2400" b="1" dirty="0"/>
              <a:t>Litigation: Magistrate &amp; High Court, including </a:t>
            </a:r>
            <a:endParaRPr lang="en-ZA" sz="2400" b="1" dirty="0" smtClean="0"/>
          </a:p>
          <a:p>
            <a:pPr marL="0" indent="0">
              <a:buNone/>
            </a:pPr>
            <a:r>
              <a:rPr lang="en-ZA" sz="2400" b="1" dirty="0" smtClean="0"/>
              <a:t>    Land </a:t>
            </a:r>
            <a:r>
              <a:rPr lang="en-ZA" sz="2400" b="1" dirty="0"/>
              <a:t>Claims </a:t>
            </a:r>
            <a:r>
              <a:rPr lang="en-ZA" sz="2400" b="1" dirty="0" smtClean="0"/>
              <a:t>Court experience</a:t>
            </a:r>
            <a:endParaRPr lang="en-ZA" sz="2400" b="1" dirty="0"/>
          </a:p>
          <a:p>
            <a:r>
              <a:rPr lang="en-ZA" sz="2400" b="1" dirty="0"/>
              <a:t>Urgent Eviction Applications/Interdicts and Protection from Harassment Orders</a:t>
            </a:r>
          </a:p>
          <a:p>
            <a:r>
              <a:rPr lang="en-ZA" sz="2400" b="1" dirty="0"/>
              <a:t>Consultations/Opinions</a:t>
            </a:r>
          </a:p>
          <a:p>
            <a:r>
              <a:rPr lang="en-ZA" sz="2400" b="1" dirty="0"/>
              <a:t>Housing/ Rental Agreements</a:t>
            </a:r>
          </a:p>
          <a:p>
            <a:pPr marL="0" indent="0">
              <a:buNone/>
            </a:pPr>
            <a:r>
              <a:rPr lang="en-ZA" sz="2400" b="1" dirty="0"/>
              <a:t>    - Compliance ESTA/PIE</a:t>
            </a:r>
          </a:p>
          <a:p>
            <a:r>
              <a:rPr lang="en-ZA" sz="2400" b="1" dirty="0"/>
              <a:t>Referrals to and from Labour Consultants</a:t>
            </a:r>
          </a:p>
          <a:p>
            <a:r>
              <a:rPr lang="en-ZA" sz="2400" b="1" dirty="0"/>
              <a:t>Settlement Agreements/Relocations</a:t>
            </a:r>
          </a:p>
          <a:p>
            <a:r>
              <a:rPr lang="en-ZA" sz="2400" b="1" dirty="0"/>
              <a:t>Cost Implications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5090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381000"/>
            <a:ext cx="3657600" cy="868362"/>
          </a:xfrm>
        </p:spPr>
        <p:txBody>
          <a:bodyPr/>
          <a:lstStyle/>
          <a:p>
            <a:pPr algn="ctr"/>
            <a:r>
              <a:rPr lang="en-ZA" dirty="0"/>
              <a:t>ESTA: AGRICULTURAL 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842936"/>
          </a:xfrm>
        </p:spPr>
        <p:txBody>
          <a:bodyPr>
            <a:normAutofit/>
          </a:bodyPr>
          <a:lstStyle/>
          <a:p>
            <a:pPr lvl="0"/>
            <a:r>
              <a:rPr lang="en-ZA" b="1" i="1" u="sng" dirty="0"/>
              <a:t>Occupier</a:t>
            </a:r>
            <a:r>
              <a:rPr lang="en-ZA" dirty="0"/>
              <a:t> </a:t>
            </a:r>
            <a:r>
              <a:rPr lang="en-ZA" dirty="0" err="1"/>
              <a:t>ito</a:t>
            </a:r>
            <a:r>
              <a:rPr lang="en-ZA" dirty="0"/>
              <a:t> “ESTA” means:</a:t>
            </a:r>
            <a:endParaRPr lang="en-ZA" sz="2000" dirty="0"/>
          </a:p>
          <a:p>
            <a:pPr lvl="1"/>
            <a:r>
              <a:rPr lang="en-ZA" sz="1800" dirty="0"/>
              <a:t>The person that concluded the agreement (oral/written consent) with the owner/person in charge to reside on the land.</a:t>
            </a:r>
          </a:p>
          <a:p>
            <a:pPr lvl="1"/>
            <a:r>
              <a:rPr lang="en-ZA" sz="1700" dirty="0"/>
              <a:t>In the event there is a written housing agreement the family of the occupier will not be considered “occupiers” but “family members”. If no agreement is in place family members could acquire actual/tacit consent through the presumptions in ESTA.</a:t>
            </a:r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381000"/>
            <a:ext cx="3657600" cy="457200"/>
          </a:xfrm>
        </p:spPr>
        <p:txBody>
          <a:bodyPr/>
          <a:lstStyle/>
          <a:p>
            <a:r>
              <a:rPr lang="en-ZA" dirty="0"/>
              <a:t>PIE: URBAN 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842936"/>
          </a:xfrm>
        </p:spPr>
        <p:txBody>
          <a:bodyPr/>
          <a:lstStyle/>
          <a:p>
            <a:pPr lvl="0"/>
            <a:r>
              <a:rPr lang="en-ZA" b="1" i="1" u="sng" dirty="0"/>
              <a:t>Occupier </a:t>
            </a:r>
            <a:r>
              <a:rPr lang="en-ZA" sz="2000" dirty="0"/>
              <a:t> </a:t>
            </a:r>
            <a:r>
              <a:rPr lang="en-ZA" dirty="0" err="1"/>
              <a:t>ito</a:t>
            </a:r>
            <a:r>
              <a:rPr lang="en-ZA" dirty="0"/>
              <a:t> “PIE” means:</a:t>
            </a:r>
            <a:endParaRPr lang="en-ZA" sz="2000" dirty="0"/>
          </a:p>
          <a:p>
            <a:pPr lvl="1"/>
            <a:r>
              <a:rPr lang="en-ZA" sz="1800" dirty="0"/>
              <a:t>A person (squatter / occupier) </a:t>
            </a:r>
            <a:r>
              <a:rPr lang="en-ZA" sz="1800" u="sng" dirty="0"/>
              <a:t>occupying without consent (tacit/actual)</a:t>
            </a:r>
            <a:r>
              <a:rPr lang="en-ZA" sz="1800" dirty="0"/>
              <a:t> on the land (urban/ agriculture -where income exceeds the prescribed amount </a:t>
            </a:r>
            <a:r>
              <a:rPr lang="en-ZA" sz="1800" dirty="0" err="1"/>
              <a:t>ito</a:t>
            </a:r>
            <a:r>
              <a:rPr lang="en-ZA" sz="1800" dirty="0"/>
              <a:t> the Regulations in ESTA).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42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381000"/>
            <a:ext cx="3657600" cy="868362"/>
          </a:xfrm>
        </p:spPr>
        <p:txBody>
          <a:bodyPr/>
          <a:lstStyle/>
          <a:p>
            <a:pPr algn="ctr"/>
            <a:r>
              <a:rPr lang="en-ZA" dirty="0"/>
              <a:t>ESTA: PLAAS GROND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48429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af-ZA" b="1" i="1" u="sng" dirty="0"/>
              <a:t>Okkupeerder</a:t>
            </a:r>
            <a:r>
              <a:rPr lang="af-ZA" dirty="0"/>
              <a:t> in terme van    ESTA” beteken:</a:t>
            </a:r>
            <a:endParaRPr lang="en-ZA" sz="2000" dirty="0"/>
          </a:p>
          <a:p>
            <a:pPr lvl="1"/>
            <a:r>
              <a:rPr lang="af-ZA" sz="1800" dirty="0"/>
              <a:t>Die </a:t>
            </a:r>
            <a:r>
              <a:rPr lang="af-ZA" sz="1800" u="sng" dirty="0"/>
              <a:t>persoon</a:t>
            </a:r>
            <a:r>
              <a:rPr lang="af-ZA" sz="1800" dirty="0"/>
              <a:t> wat aanvanklik met die grondeienaar of persoon in beheer ŉ </a:t>
            </a:r>
            <a:r>
              <a:rPr lang="af-ZA" sz="1800" u="sng" dirty="0"/>
              <a:t>ooreenkoms (mondelings / skriftelike toestemming)</a:t>
            </a:r>
            <a:r>
              <a:rPr lang="af-ZA" sz="1800" dirty="0"/>
              <a:t> aangegaan het om </a:t>
            </a:r>
            <a:r>
              <a:rPr lang="af-ZA" sz="1800" u="sng" dirty="0"/>
              <a:t>op die grond  (slegs plaasgrond)</a:t>
            </a:r>
            <a:r>
              <a:rPr lang="af-ZA" sz="1800" dirty="0"/>
              <a:t> te woon.</a:t>
            </a:r>
          </a:p>
          <a:p>
            <a:pPr lvl="1"/>
            <a:r>
              <a:rPr lang="af-ZA" sz="1700" dirty="0"/>
              <a:t>In die geval waar daar ŉ skriftelike behuisingsooreenkoms is kwalifiseer die familielede / assosiate nie as okkupeerders in terme van ESTA nie. </a:t>
            </a:r>
            <a:r>
              <a:rPr lang="af-ZA" sz="1700" dirty="0" smtClean="0"/>
              <a:t>In </a:t>
            </a:r>
            <a:r>
              <a:rPr lang="af-ZA" sz="1700" dirty="0"/>
              <a:t>die geval waar daar nie ŉ skriftelike behuisingsooreenkoms is nie kan die familielede/ assosiate stilswyende/ uitdruklike toestemming soos omskryf in ESTA bekom</a:t>
            </a:r>
            <a:r>
              <a:rPr lang="af-ZA" sz="1800" dirty="0"/>
              <a:t>. </a:t>
            </a:r>
            <a:endParaRPr lang="en-ZA" sz="1800" dirty="0"/>
          </a:p>
          <a:p>
            <a:pPr lvl="1"/>
            <a:endParaRPr lang="en-ZA" sz="1800" dirty="0"/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381000"/>
            <a:ext cx="3657600" cy="868362"/>
          </a:xfrm>
        </p:spPr>
        <p:txBody>
          <a:bodyPr/>
          <a:lstStyle/>
          <a:p>
            <a:r>
              <a:rPr lang="en-ZA" dirty="0"/>
              <a:t>PIE: DORPSGROND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842936"/>
          </a:xfrm>
        </p:spPr>
        <p:txBody>
          <a:bodyPr/>
          <a:lstStyle/>
          <a:p>
            <a:pPr lvl="0"/>
            <a:r>
              <a:rPr lang="af-ZA" b="1" i="1" u="sng" dirty="0"/>
              <a:t>Okkupeerder</a:t>
            </a:r>
            <a:r>
              <a:rPr lang="af-ZA" dirty="0"/>
              <a:t> by “PIE”  beteken:</a:t>
            </a:r>
            <a:endParaRPr lang="en-ZA" sz="2000" dirty="0"/>
          </a:p>
          <a:p>
            <a:pPr lvl="1"/>
            <a:r>
              <a:rPr lang="af-ZA" sz="1600" dirty="0"/>
              <a:t>ŉ Persoon (plakker / onregmatige okkupeerder) wat </a:t>
            </a:r>
            <a:r>
              <a:rPr lang="af-ZA" sz="1600" u="sng" dirty="0"/>
              <a:t>sonder enige toestemming (stilswyend / uitdruklike) </a:t>
            </a:r>
            <a:r>
              <a:rPr lang="af-ZA" sz="1600" dirty="0"/>
              <a:t>op die grond  (dorpsgrond / plaasgrond- waar die inkomste van die okkupeerders  meer is as die voorgeskrewe bedrag soos omskryf in ESTA)</a:t>
            </a:r>
            <a:r>
              <a:rPr lang="en-ZA" sz="1600" dirty="0"/>
              <a:t> </a:t>
            </a:r>
            <a:r>
              <a:rPr lang="af-ZA" sz="1600" dirty="0"/>
              <a:t>kom woon het.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1752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066800"/>
          </a:xfrm>
        </p:spPr>
        <p:txBody>
          <a:bodyPr>
            <a:noAutofit/>
          </a:bodyPr>
          <a:lstStyle/>
          <a:p>
            <a:pPr algn="ctr"/>
            <a:r>
              <a:rPr lang="en-ZA" sz="3600" dirty="0"/>
              <a:t>Regulations of ESTA, 1997. </a:t>
            </a:r>
            <a:br>
              <a:rPr lang="en-ZA" sz="3600" dirty="0"/>
            </a:br>
            <a:r>
              <a:rPr lang="en-ZA" sz="3600" dirty="0" smtClean="0"/>
              <a:t>REGULATION </a:t>
            </a:r>
            <a:r>
              <a:rPr lang="en-ZA" sz="3600" dirty="0"/>
              <a:t>2</a:t>
            </a:r>
            <a:r>
              <a:rPr lang="en-ZA" sz="3600" dirty="0" smtClean="0"/>
              <a:t> 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4724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ZA" dirty="0" smtClean="0"/>
          </a:p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	(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1) The prescribed amount for the purposes of paragraph (c) of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the 	definition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of “occupier” in section 1(1) of the Act shall be an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income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of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R5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000 per month. </a:t>
            </a:r>
            <a:endParaRPr lang="en-US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2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) For the purposes of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sub-regulation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(1) “income” means –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. a person’s gross monthly cash wage or salary; or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b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. where a person earns money – </a:t>
            </a:r>
            <a:endParaRPr lang="en-US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en-US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. other than in the form of a monthly cash wage or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salary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, the average monthly amount of such person’s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gross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earnings during the immediately preceding year;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ii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. in addition to a monthly cash wage or salary, such person’s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gross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monthly cash wage or salary together with the average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monthly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amount of such person’s additional gross earnings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during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the immediately preceding year: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provided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that remuneration in kind shall not be taken into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account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.’ </a:t>
            </a:r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As </a:t>
            </a:r>
            <a:r>
              <a:rPr lang="en-ZA" dirty="0"/>
              <a:t>prescribed by the Minister in 1997 , predicted amendment shortly.</a:t>
            </a:r>
          </a:p>
        </p:txBody>
      </p:sp>
    </p:spTree>
    <p:extLst>
      <p:ext uri="{BB962C8B-B14F-4D97-AF65-F5344CB8AC3E}">
        <p14:creationId xmlns:p14="http://schemas.microsoft.com/office/powerpoint/2010/main" val="27309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405</TotalTime>
  <Words>1237</Words>
  <Application>Microsoft Office PowerPoint</Application>
  <PresentationFormat>On-screen Show (4:3)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Impact</vt:lpstr>
      <vt:lpstr>Times New Roman</vt:lpstr>
      <vt:lpstr>NewsPrint</vt:lpstr>
      <vt:lpstr>Menslike Hulpbron Konferensie / Human Resources Conference </vt:lpstr>
      <vt:lpstr>Established 1995 Situated   @ 296 Main Road, Paarl. </vt:lpstr>
      <vt:lpstr>General Practice Areas</vt:lpstr>
      <vt:lpstr>Areas waar ons Litigeer / Service Areas where we Litigate </vt:lpstr>
      <vt:lpstr>PowerPoint Presentation</vt:lpstr>
      <vt:lpstr>EVICTIONS: PIE/ESTA</vt:lpstr>
      <vt:lpstr>PowerPoint Presentation</vt:lpstr>
      <vt:lpstr>PowerPoint Presentation</vt:lpstr>
      <vt:lpstr>Regulations of ESTA, 1997.  REGULATION 2 </vt:lpstr>
      <vt:lpstr>Categories of Occupiers</vt:lpstr>
      <vt:lpstr>PowerPoint Presentation</vt:lpstr>
      <vt:lpstr>PowerPoint Presentation</vt:lpstr>
      <vt:lpstr>Settlement / Relocation</vt:lpstr>
      <vt:lpstr>SUGGESTIONS FOR LABOUR CONSULTANTS</vt:lpstr>
      <vt:lpstr>SUGGESTIONS FOR LABOUR CONSULTANTS</vt:lpstr>
      <vt:lpstr>Dynamic Area of Law</vt:lpstr>
      <vt:lpstr>Agri Seminar: Hosted by VWF on  20 October 2016</vt:lpstr>
      <vt:lpstr>Agri Seminar: All proceeds donated to agri-social development</vt:lpstr>
      <vt:lpstr>Litigation Team</vt:lpstr>
    </vt:vector>
  </TitlesOfParts>
  <Company>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</dc:creator>
  <cp:lastModifiedBy>Hein Otto</cp:lastModifiedBy>
  <cp:revision>46</cp:revision>
  <cp:lastPrinted>2017-03-29T09:55:37Z</cp:lastPrinted>
  <dcterms:created xsi:type="dcterms:W3CDTF">2017-03-28T15:26:58Z</dcterms:created>
  <dcterms:modified xsi:type="dcterms:W3CDTF">2017-03-29T10:17:42Z</dcterms:modified>
</cp:coreProperties>
</file>