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62" r:id="rId8"/>
    <p:sldId id="257" r:id="rId9"/>
    <p:sldId id="258" r:id="rId10"/>
    <p:sldId id="259" r:id="rId11"/>
    <p:sldId id="260" r:id="rId12"/>
    <p:sldId id="261" r:id="rId13"/>
    <p:sldId id="265" r:id="rId14"/>
    <p:sldId id="267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ell Krog" userId="f0c34573-d01c-4a24-8ac7-79883e5ac787" providerId="ADAL" clId="{DE74422F-413A-4907-8CA4-629E7461E435}"/>
    <pc:docChg chg="modSld">
      <pc:chgData name="Cadell Krog" userId="f0c34573-d01c-4a24-8ac7-79883e5ac787" providerId="ADAL" clId="{DE74422F-413A-4907-8CA4-629E7461E435}" dt="2022-05-20T07:54:23.808" v="304" actId="27918"/>
      <pc:docMkLst>
        <pc:docMk/>
      </pc:docMkLst>
      <pc:sldChg chg="modSp mod">
        <pc:chgData name="Cadell Krog" userId="f0c34573-d01c-4a24-8ac7-79883e5ac787" providerId="ADAL" clId="{DE74422F-413A-4907-8CA4-629E7461E435}" dt="2022-05-16T07:36:26.327" v="269" actId="20577"/>
        <pc:sldMkLst>
          <pc:docMk/>
          <pc:sldMk cId="4247865849" sldId="257"/>
        </pc:sldMkLst>
        <pc:graphicFrameChg chg="mod modGraphic">
          <ac:chgData name="Cadell Krog" userId="f0c34573-d01c-4a24-8ac7-79883e5ac787" providerId="ADAL" clId="{DE74422F-413A-4907-8CA4-629E7461E435}" dt="2022-05-16T07:36:26.327" v="269" actId="20577"/>
          <ac:graphicFrameMkLst>
            <pc:docMk/>
            <pc:sldMk cId="4247865849" sldId="257"/>
            <ac:graphicFrameMk id="4" creationId="{00000000-0000-0000-0000-000000000000}"/>
          </ac:graphicFrameMkLst>
        </pc:graphicFrameChg>
      </pc:sldChg>
      <pc:sldChg chg="modSp mod">
        <pc:chgData name="Cadell Krog" userId="f0c34573-d01c-4a24-8ac7-79883e5ac787" providerId="ADAL" clId="{DE74422F-413A-4907-8CA4-629E7461E435}" dt="2022-05-20T07:38:20.856" v="278" actId="27918"/>
        <pc:sldMkLst>
          <pc:docMk/>
          <pc:sldMk cId="2504848013" sldId="258"/>
        </pc:sldMkLst>
        <pc:graphicFrameChg chg="mod">
          <ac:chgData name="Cadell Krog" userId="f0c34573-d01c-4a24-8ac7-79883e5ac787" providerId="ADAL" clId="{DE74422F-413A-4907-8CA4-629E7461E435}" dt="2022-05-20T07:36:50.854" v="272"/>
          <ac:graphicFrameMkLst>
            <pc:docMk/>
            <pc:sldMk cId="2504848013" sldId="258"/>
            <ac:graphicFrameMk id="7" creationId="{00000000-0000-0000-0000-000000000000}"/>
          </ac:graphicFrameMkLst>
        </pc:graphicFrameChg>
      </pc:sldChg>
      <pc:sldChg chg="mod">
        <pc:chgData name="Cadell Krog" userId="f0c34573-d01c-4a24-8ac7-79883e5ac787" providerId="ADAL" clId="{DE74422F-413A-4907-8CA4-629E7461E435}" dt="2022-05-20T07:39:34.982" v="287" actId="27918"/>
        <pc:sldMkLst>
          <pc:docMk/>
          <pc:sldMk cId="2687777246" sldId="259"/>
        </pc:sldMkLst>
      </pc:sldChg>
      <pc:sldChg chg="mod">
        <pc:chgData name="Cadell Krog" userId="f0c34573-d01c-4a24-8ac7-79883e5ac787" providerId="ADAL" clId="{DE74422F-413A-4907-8CA4-629E7461E435}" dt="2022-05-20T07:52:36.356" v="294" actId="27918"/>
        <pc:sldMkLst>
          <pc:docMk/>
          <pc:sldMk cId="2426852665" sldId="260"/>
        </pc:sldMkLst>
      </pc:sldChg>
      <pc:sldChg chg="mod">
        <pc:chgData name="Cadell Krog" userId="f0c34573-d01c-4a24-8ac7-79883e5ac787" providerId="ADAL" clId="{DE74422F-413A-4907-8CA4-629E7461E435}" dt="2022-05-20T07:54:23.808" v="304" actId="27918"/>
        <pc:sldMkLst>
          <pc:docMk/>
          <pc:sldMk cId="2650554154" sldId="2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KA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\Desktop\KA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\Desktop\KAW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2016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2022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 Income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87-4F9C-A97C-1B331F032D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87-4F9C-A97C-1B331F032D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87-4F9C-A97C-1B331F032D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499E620-86B6-4C2F-B8C1-E1935E2C6638}" type="PERCENTAGE">
                      <a:rPr lang="en-US" smtClean="0"/>
                      <a:pPr/>
                      <a:t>[PERCENTAGE]</a:t>
                    </a:fld>
                    <a:endParaRPr lang="en-ZA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87-4F9C-A97C-1B331F032D8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Membership Fees</c:v>
                </c:pt>
                <c:pt idx="1">
                  <c:v>Rendering of Services (net of free benefit) </c:v>
                </c:pt>
                <c:pt idx="2">
                  <c:v>Other Income</c:v>
                </c:pt>
              </c:strCache>
              <c:extLst xmlns:c16r2="http://schemas.microsoft.com/office/drawing/2015/06/chart"/>
            </c:strRef>
          </c:cat>
          <c:val>
            <c:numRef>
              <c:f>Sheet1!$B$2:$B$4</c:f>
              <c:numCache>
                <c:formatCode>#,###,###\ ;\(#,###,###\);\ "-"\ </c:formatCode>
                <c:ptCount val="3"/>
                <c:pt idx="0" formatCode="_(* #,##0_);_(* \(#,##0\);_(* &quot;-&quot;??_);_(@_)">
                  <c:v>1038692.99</c:v>
                </c:pt>
                <c:pt idx="1">
                  <c:v>650250.28</c:v>
                </c:pt>
                <c:pt idx="2">
                  <c:v>240663.53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87-4F9C-A97C-1B331F032D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4C-41A5-86BE-257A3380C8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4C-41A5-86BE-257A3380C8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4C-41A5-86BE-257A3380C82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Membership Fees</c:v>
                </c:pt>
                <c:pt idx="1">
                  <c:v>Rendering of Services (net of free benefit) </c:v>
                </c:pt>
                <c:pt idx="2">
                  <c:v>Other Income</c:v>
                </c:pt>
              </c:strCache>
              <c:extLst xmlns:c16r2="http://schemas.microsoft.com/office/drawing/2015/06/chart"/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2B-446D-8C8E-EA74B5B3E1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Membership Fees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268490248781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BF-4F82-8457-FE2D653CBDE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_(* #,##0_);_(* \(#,##0\);_(* &quot;-&quot;??_);_(@_)">
                  <c:v>1038692.99</c:v>
                </c:pt>
                <c:pt idx="1">
                  <c:v>961806.7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FA-4A67-9FDE-96FCDEEB26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 Rendered (net of free benefit)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,###,###\ ;\(#,###,###\);\ &quot;-&quot;\ ">
                  <c:v>650250.28</c:v>
                </c:pt>
                <c:pt idx="1">
                  <c:v>374625.61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FA-4A67-9FDE-96FCDEEB26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#,###,###\ ;\(#,###,###\);\ &quot;-&quot;\ ">
                  <c:v>240663.53</c:v>
                </c:pt>
                <c:pt idx="1">
                  <c:v>266539.94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FA-4A67-9FDE-96FCDEEB26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88410040"/>
        <c:axId val="48840925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Finance Income</c:v>
                      </c:pt>
                    </c:strCache>
                  </c:strRef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4">
                        <a:lumMod val="75000"/>
                      </a:schemeClr>
                    </a:contourClr>
                  </a:sp3d>
                </c:spPr>
                <c:invertIfNegative val="0"/>
                <c:dLbls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Sheet1!$E$2:$E$3</c15:sqref>
                        </c15:formulaRef>
                      </c:ext>
                    </c:extLst>
                    <c:numCache>
                      <c:formatCode>#,###,###\ ;\(#,###,###\);\ "-"\ </c:formatCode>
                      <c:ptCount val="2"/>
                      <c:pt idx="0">
                        <c:v>13076.39</c:v>
                      </c:pt>
                      <c:pt idx="1">
                        <c:v>9982.41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0820-4AA1-B854-E88460A5CE38}"/>
                  </c:ext>
                </c:extLst>
              </c15:ser>
            </c15:filteredBarSeries>
          </c:ext>
        </c:extLst>
      </c:bar3DChart>
      <c:catAx>
        <c:axId val="48841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09256"/>
        <c:crosses val="autoZero"/>
        <c:auto val="1"/>
        <c:lblAlgn val="ctr"/>
        <c:lblOffset val="100"/>
        <c:noMultiLvlLbl val="0"/>
      </c:catAx>
      <c:valAx>
        <c:axId val="48840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10040"/>
        <c:crosses val="autoZero"/>
        <c:crossBetween val="between"/>
      </c:valAx>
      <c:spPr>
        <a:noFill/>
        <a:ln>
          <a:solidFill>
            <a:schemeClr val="accent1">
              <a:alpha val="97000"/>
            </a:schemeClr>
          </a:solidFill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Expenses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Employee Expenses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FD4149-3074-479C-BDFB-47EAF1160418}" type="VALUE">
                      <a:rPr lang="en-US" smtClean="0"/>
                      <a:pPr/>
                      <a:t>[VALUE]</a:t>
                    </a:fld>
                    <a:endParaRPr lang="en-Z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B1-4D0D-9D7D-2B40D406C10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_(* #,##0_);_(* \(#,##0\);_(* &quot;-&quot;??_);_(@_)">
                  <c:v>1799393.77</c:v>
                </c:pt>
                <c:pt idx="1">
                  <c:v>1353169.58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1-4852-B9AC-EC319EB5B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Expenses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#,###,###\ ;\(#,###,###\);&quot; - &quot;">
                  <c:v>108391.22109999973</c:v>
                </c:pt>
                <c:pt idx="1">
                  <c:v>225666.35379999992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1-4852-B9AC-EC319EB5BF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88411608"/>
        <c:axId val="488415920"/>
        <c:axId val="0"/>
      </c:bar3DChart>
      <c:catAx>
        <c:axId val="4884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15920"/>
        <c:crosses val="autoZero"/>
        <c:auto val="1"/>
        <c:lblAlgn val="ctr"/>
        <c:lblOffset val="100"/>
        <c:noMultiLvlLbl val="0"/>
      </c:catAx>
      <c:valAx>
        <c:axId val="48841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1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Expenses</a:t>
            </a:r>
            <a:r>
              <a:rPr lang="en-ZA" baseline="0"/>
              <a:t> 2015</a:t>
            </a:r>
            <a:endParaRPr lang="en-ZA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 rtl="0"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Expenses</a:t>
            </a:r>
            <a:r>
              <a:rPr lang="en-ZA" baseline="0"/>
              <a:t> 2014</a:t>
            </a:r>
            <a:endParaRPr lang="en-ZA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 rtl="0"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99183394817021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58581905142933E-2"/>
          <c:y val="2.6549205285981016E-2"/>
          <c:w val="0.98994138940950849"/>
          <c:h val="0.695030206696718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2-4280-A37D-63267E0043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2-4280-A37D-63267E00432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 Expenses</c:v>
                </c:pt>
                <c:pt idx="1">
                  <c:v>Other Expenses</c:v>
                </c:pt>
              </c:strCache>
            </c:strRef>
          </c:cat>
          <c:val>
            <c:numRef>
              <c:f>Sheet1!$B$2:$B$3</c:f>
              <c:numCache>
                <c:formatCode>#,###,###\ ;\(#,###,###\);" - "</c:formatCode>
                <c:ptCount val="2"/>
                <c:pt idx="0" formatCode="_(* #,##0_);_(* \(#,##0\);_(* &quot;-&quot;??_);_(@_)">
                  <c:v>1799393.77</c:v>
                </c:pt>
                <c:pt idx="1">
                  <c:v>108391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82-4280-A37D-63267E0043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1260332627083975"/>
          <c:y val="3.2849179158503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 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C4-4D24-9584-07D9B394D9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C4-4D24-9584-07D9B394D9A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 Expenses</c:v>
                </c:pt>
                <c:pt idx="1">
                  <c:v>Other Expenses</c:v>
                </c:pt>
              </c:strCache>
            </c:strRef>
          </c:cat>
          <c:val>
            <c:numRef>
              <c:f>Sheet1!$B$2:$B$3</c:f>
              <c:numCache>
                <c:formatCode>#,###,###\ ;\(#,###,###\);" - "</c:formatCode>
                <c:ptCount val="2"/>
                <c:pt idx="0" formatCode="#,###,###\ ;\(#,###,###\);\ &quot;-&quot;\ ">
                  <c:v>1353170</c:v>
                </c:pt>
                <c:pt idx="1">
                  <c:v>225666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C4-4D24-9584-07D9B394D9A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96B5-B01E-45C1-BBB2-EC81AF09005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227A-8D08-4B17-8186-0E1AE9A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240" y="6275067"/>
            <a:ext cx="9095651" cy="347473"/>
          </a:xfrm>
        </p:spPr>
        <p:txBody>
          <a:bodyPr>
            <a:normAutofit/>
          </a:bodyPr>
          <a:lstStyle/>
          <a:p>
            <a:pPr algn="l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Macintosh HD:Users:marcellevanniekerk:Desktop:Personal:KAW:KAW FA:KAW Logo design-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774325" cy="220818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774325" y="371061"/>
            <a:ext cx="3417675" cy="156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chemeClr val="bg1"/>
                </a:solidFill>
              </a:rPr>
              <a:t>ALGEMENE </a:t>
            </a:r>
            <a:r>
              <a:rPr lang="en-ZA" sz="2400" b="1" dirty="0">
                <a:solidFill>
                  <a:schemeClr val="bg1"/>
                </a:solidFill>
              </a:rPr>
              <a:t>JAARVERGADERING</a:t>
            </a:r>
          </a:p>
          <a:p>
            <a:r>
              <a:rPr lang="en-ZA" sz="2400" b="1" dirty="0" smtClean="0">
                <a:solidFill>
                  <a:schemeClr val="bg1"/>
                </a:solidFill>
              </a:rPr>
              <a:t>1 Junie 2022 </a:t>
            </a:r>
            <a:r>
              <a:rPr lang="en-ZA" sz="2400" b="1" dirty="0">
                <a:solidFill>
                  <a:schemeClr val="bg1"/>
                </a:solidFill>
              </a:rPr>
              <a:t>om 10h00 </a:t>
            </a:r>
          </a:p>
          <a:p>
            <a:r>
              <a:rPr lang="en-ZA" sz="2400" b="1" dirty="0">
                <a:solidFill>
                  <a:schemeClr val="bg1"/>
                </a:solidFill>
              </a:rPr>
              <a:t>Via ZOOM </a:t>
            </a:r>
          </a:p>
        </p:txBody>
      </p:sp>
    </p:spTree>
    <p:extLst>
      <p:ext uri="{BB962C8B-B14F-4D97-AF65-F5344CB8AC3E}">
        <p14:creationId xmlns:p14="http://schemas.microsoft.com/office/powerpoint/2010/main" val="77445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670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5747" y="170500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b="1" dirty="0"/>
              <a:t>5. </a:t>
            </a:r>
            <a:r>
              <a:rPr lang="en-ZA" sz="2400" b="1" dirty="0" err="1"/>
              <a:t>Hersiening</a:t>
            </a:r>
            <a:r>
              <a:rPr lang="en-ZA" sz="2400" b="1" dirty="0"/>
              <a:t> van </a:t>
            </a:r>
            <a:r>
              <a:rPr lang="en-ZA" sz="2400" b="1" dirty="0" err="1"/>
              <a:t>Ledegelde</a:t>
            </a:r>
            <a:r>
              <a:rPr lang="en-ZA" sz="2400" b="1" dirty="0"/>
              <a:t> (1 </a:t>
            </a:r>
            <a:r>
              <a:rPr lang="en-ZA" sz="2400" b="1" dirty="0" err="1"/>
              <a:t>Maart</a:t>
            </a:r>
            <a:r>
              <a:rPr lang="en-ZA" sz="2400" b="1" dirty="0"/>
              <a:t> </a:t>
            </a:r>
            <a:r>
              <a:rPr lang="en-ZA" sz="2400" b="1" dirty="0" smtClean="0"/>
              <a:t>2023)</a:t>
            </a:r>
            <a:endParaRPr lang="en-ZA" sz="2400" b="1" dirty="0"/>
          </a:p>
          <a:p>
            <a:endParaRPr lang="en-ZA" sz="2400" b="1" dirty="0"/>
          </a:p>
          <a:p>
            <a:r>
              <a:rPr lang="en-ZA" sz="2400" b="1" dirty="0" err="1"/>
              <a:t>Eenmalige</a:t>
            </a:r>
            <a:r>
              <a:rPr lang="en-ZA" sz="2400" b="1" dirty="0"/>
              <a:t> </a:t>
            </a:r>
            <a:r>
              <a:rPr lang="en-ZA" sz="2400" b="1" dirty="0" err="1"/>
              <a:t>Aansluitingsfooi</a:t>
            </a:r>
            <a:r>
              <a:rPr lang="en-ZA" sz="2400" b="1" dirty="0"/>
              <a:t>: </a:t>
            </a:r>
            <a:r>
              <a:rPr lang="en-ZA" sz="2400" b="1" dirty="0" smtClean="0"/>
              <a:t>R1600 </a:t>
            </a:r>
            <a:r>
              <a:rPr lang="en-ZA" sz="2400" b="1" dirty="0" err="1"/>
              <a:t>na</a:t>
            </a:r>
            <a:r>
              <a:rPr lang="en-ZA" sz="2400" b="1" dirty="0"/>
              <a:t> </a:t>
            </a:r>
            <a:r>
              <a:rPr lang="en-ZA" sz="2400" b="1" dirty="0" smtClean="0"/>
              <a:t>R1700 </a:t>
            </a:r>
            <a:endParaRPr lang="en-ZA" sz="2400" b="1" dirty="0"/>
          </a:p>
          <a:p>
            <a:endParaRPr lang="en-ZA" sz="2400" b="1" dirty="0"/>
          </a:p>
          <a:p>
            <a:r>
              <a:rPr lang="en-ZA" sz="2400" b="1" dirty="0"/>
              <a:t>1 – 10: 		</a:t>
            </a:r>
            <a:r>
              <a:rPr lang="en-ZA" sz="2400" b="1" dirty="0" smtClean="0"/>
              <a:t>R1680 </a:t>
            </a:r>
            <a:r>
              <a:rPr lang="en-ZA" sz="2400" b="1" dirty="0" err="1" smtClean="0"/>
              <a:t>na</a:t>
            </a:r>
            <a:r>
              <a:rPr lang="en-ZA" sz="2400" b="1" dirty="0" smtClean="0"/>
              <a:t> R1780</a:t>
            </a:r>
            <a:endParaRPr lang="en-ZA" sz="2400" b="1" dirty="0"/>
          </a:p>
          <a:p>
            <a:r>
              <a:rPr lang="en-ZA" sz="2400" b="1" dirty="0"/>
              <a:t>11 – 499:	</a:t>
            </a:r>
            <a:r>
              <a:rPr lang="en-ZA" sz="2400" b="1" dirty="0" smtClean="0"/>
              <a:t>R2300 </a:t>
            </a:r>
            <a:r>
              <a:rPr lang="en-ZA" sz="2400" b="1" dirty="0" err="1" smtClean="0"/>
              <a:t>na</a:t>
            </a:r>
            <a:r>
              <a:rPr lang="en-ZA" sz="2400" b="1" dirty="0" smtClean="0"/>
              <a:t> R2450</a:t>
            </a:r>
            <a:endParaRPr lang="en-ZA" sz="2400" b="1" dirty="0"/>
          </a:p>
          <a:p>
            <a:r>
              <a:rPr lang="en-ZA" sz="2400" b="1" dirty="0"/>
              <a:t>500 + : 		</a:t>
            </a:r>
            <a:r>
              <a:rPr lang="en-ZA" sz="2400" b="1" dirty="0" smtClean="0"/>
              <a:t>R3050 </a:t>
            </a:r>
            <a:r>
              <a:rPr lang="en-ZA" sz="2400" b="1" dirty="0" err="1" smtClean="0"/>
              <a:t>na</a:t>
            </a:r>
            <a:r>
              <a:rPr lang="en-ZA" sz="2400" b="1" dirty="0" smtClean="0"/>
              <a:t> R3250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50393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879" y="1012954"/>
            <a:ext cx="76071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6. </a:t>
            </a:r>
            <a:r>
              <a:rPr lang="en-ZA" sz="2800" b="1" dirty="0" err="1" smtClean="0"/>
              <a:t>Verkiesing</a:t>
            </a:r>
            <a:r>
              <a:rPr lang="en-ZA" sz="2800" b="1" dirty="0" smtClean="0"/>
              <a:t> van </a:t>
            </a:r>
            <a:r>
              <a:rPr lang="en-ZA" sz="2800" b="1" dirty="0" err="1" smtClean="0"/>
              <a:t>Uitvoerende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Komitee</a:t>
            </a:r>
            <a:endParaRPr lang="en-ZA" sz="2800" b="1" dirty="0" smtClean="0"/>
          </a:p>
          <a:p>
            <a:endParaRPr lang="en-ZA" sz="2800" b="1" dirty="0"/>
          </a:p>
          <a:p>
            <a:r>
              <a:rPr lang="en-ZA" sz="2800" b="1" dirty="0" smtClean="0"/>
              <a:t>Francois Malan – </a:t>
            </a:r>
            <a:r>
              <a:rPr lang="en-ZA" sz="2800" b="1" dirty="0" err="1" smtClean="0"/>
              <a:t>Voorsitter</a:t>
            </a:r>
            <a:endParaRPr lang="en-ZA" sz="2800" b="1" dirty="0" smtClean="0"/>
          </a:p>
          <a:p>
            <a:r>
              <a:rPr lang="en-ZA" sz="2800" b="1" dirty="0" smtClean="0"/>
              <a:t>D </a:t>
            </a:r>
            <a:r>
              <a:rPr lang="en-ZA" sz="2800" b="1" dirty="0" err="1" smtClean="0"/>
              <a:t>Eigelaar</a:t>
            </a:r>
            <a:endParaRPr lang="en-ZA" sz="2800" b="1" dirty="0" smtClean="0"/>
          </a:p>
          <a:p>
            <a:r>
              <a:rPr lang="en-ZA" sz="2800" b="1" dirty="0" smtClean="0"/>
              <a:t>O du Toit</a:t>
            </a:r>
            <a:endParaRPr lang="en-ZA" sz="2800" b="1" dirty="0" smtClean="0"/>
          </a:p>
          <a:p>
            <a:r>
              <a:rPr lang="en-ZA" sz="2800" b="1" dirty="0" smtClean="0"/>
              <a:t>A Rust</a:t>
            </a:r>
          </a:p>
          <a:p>
            <a:endParaRPr lang="en-ZA" sz="2800" b="1" dirty="0"/>
          </a:p>
          <a:p>
            <a:r>
              <a:rPr lang="en-ZA" sz="2800" b="1" dirty="0" smtClean="0"/>
              <a:t>- J Swart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bedank</a:t>
            </a:r>
            <a:r>
              <a:rPr lang="en-ZA" sz="2800" b="1" dirty="0" smtClean="0"/>
              <a:t> </a:t>
            </a:r>
            <a:r>
              <a:rPr lang="en-ZA" sz="2800" b="1" dirty="0" smtClean="0"/>
              <a:t>en Louis Wessels word </a:t>
            </a:r>
            <a:r>
              <a:rPr lang="en-ZA" sz="2800" b="1" dirty="0" err="1" smtClean="0"/>
              <a:t>genomineer</a:t>
            </a:r>
            <a:r>
              <a:rPr lang="en-ZA" sz="2800" b="1" dirty="0" smtClean="0"/>
              <a:t> </a:t>
            </a:r>
          </a:p>
          <a:p>
            <a:r>
              <a:rPr lang="en-ZA" sz="2800" b="1" dirty="0" smtClean="0"/>
              <a:t>- N Hamman </a:t>
            </a:r>
            <a:r>
              <a:rPr lang="en-ZA" sz="2800" b="1" dirty="0" err="1" smtClean="0"/>
              <a:t>bedank</a:t>
            </a:r>
            <a:r>
              <a:rPr lang="en-ZA" sz="2800" b="1" dirty="0" smtClean="0"/>
              <a:t> en Dawie van Deventer word </a:t>
            </a:r>
            <a:r>
              <a:rPr lang="en-ZA" sz="2800" b="1" dirty="0" err="1" smtClean="0"/>
              <a:t>genomineer</a:t>
            </a:r>
            <a:r>
              <a:rPr lang="en-ZA" sz="2800" b="1" dirty="0" smtClean="0"/>
              <a:t>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26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 VERWELKOMING 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" y="1920702"/>
            <a:ext cx="6682564" cy="4455043"/>
          </a:xfrm>
        </p:spPr>
      </p:pic>
      <p:sp>
        <p:nvSpPr>
          <p:cNvPr id="6" name="TextBox 5"/>
          <p:cNvSpPr txBox="1"/>
          <p:nvPr/>
        </p:nvSpPr>
        <p:spPr>
          <a:xfrm>
            <a:off x="7779026" y="2239617"/>
            <a:ext cx="44026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2. VERSKONINGS</a:t>
            </a:r>
          </a:p>
          <a:p>
            <a:r>
              <a:rPr lang="en-ZA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Deidre </a:t>
            </a:r>
            <a:r>
              <a:rPr lang="en-ZA" dirty="0" err="1" smtClean="0"/>
              <a:t>Eigelaar</a:t>
            </a:r>
            <a:endParaRPr lang="en-ZA" dirty="0" smtClean="0"/>
          </a:p>
          <a:p>
            <a:pPr marL="285750" indent="-285750">
              <a:buFontTx/>
              <a:buChar char="-"/>
            </a:pPr>
            <a:r>
              <a:rPr lang="en-ZA" dirty="0" smtClean="0"/>
              <a:t>Neil Hamman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Anton Schoeman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463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4699" y="514386"/>
            <a:ext cx="961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/>
              <a:t>3. VOORSITTERSVERSLAG – FRANCOIS MALAN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23331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034" y="412124"/>
            <a:ext cx="5835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 smtClean="0">
                <a:solidFill>
                  <a:schemeClr val="bg1"/>
                </a:solidFill>
              </a:rPr>
              <a:t>4. </a:t>
            </a:r>
            <a:r>
              <a:rPr lang="en-ZA" sz="4400" b="1" dirty="0" err="1" smtClean="0">
                <a:solidFill>
                  <a:schemeClr val="bg1"/>
                </a:solidFill>
              </a:rPr>
              <a:t>FINANSIëLE</a:t>
            </a:r>
            <a:r>
              <a:rPr lang="en-ZA" sz="4400" b="1" dirty="0" smtClean="0">
                <a:solidFill>
                  <a:schemeClr val="bg1"/>
                </a:solidFill>
              </a:rPr>
              <a:t> VERSLAG </a:t>
            </a:r>
            <a:endParaRPr lang="en-Z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52441"/>
              </p:ext>
            </p:extLst>
          </p:nvPr>
        </p:nvGraphicFramePr>
        <p:xfrm>
          <a:off x="928466" y="309486"/>
          <a:ext cx="10120534" cy="583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43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92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1539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53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baseline="0" dirty="0">
                          <a:effectLst/>
                        </a:rPr>
                        <a:t>Income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baseline="0" dirty="0">
                          <a:effectLst/>
                        </a:rPr>
                        <a:t>2022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baseline="0" dirty="0">
                          <a:effectLst/>
                        </a:rPr>
                        <a:t>2021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baseline="0" dirty="0">
                          <a:effectLst/>
                        </a:rPr>
                        <a:t>Change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baseline="0" dirty="0">
                          <a:effectLst/>
                        </a:rPr>
                        <a:t>Membership fees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1 038 693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961 807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baseline="0" dirty="0">
                          <a:effectLst/>
                        </a:rPr>
                        <a:t>7.99%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6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baseline="0" dirty="0">
                          <a:effectLst/>
                        </a:rPr>
                        <a:t>Rendering of services (net of free benefits)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650 250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374 626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73.57%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baseline="0" dirty="0">
                          <a:effectLst/>
                        </a:rPr>
                        <a:t>Other income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240 664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266 540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baseline="0" dirty="0">
                          <a:effectLst/>
                        </a:rPr>
                        <a:t>-10.75%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53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baseline="0" dirty="0">
                          <a:effectLst/>
                        </a:rPr>
                        <a:t>Total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1 929 607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1 602 973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baseline="0" dirty="0">
                          <a:effectLst/>
                        </a:rPr>
                        <a:t>16.93%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539"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53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baseline="0" dirty="0">
                          <a:effectLst/>
                        </a:rPr>
                        <a:t>Expenses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1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baseline="0">
                          <a:effectLst/>
                        </a:rPr>
                        <a:t>Employee costs</a:t>
                      </a:r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1 799 394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u="none" strike="noStrike" baseline="0" dirty="0">
                          <a:effectLst/>
                        </a:rPr>
                        <a:t> </a:t>
                      </a:r>
                      <a:r>
                        <a:rPr lang="en-US" sz="2000" dirty="0"/>
                        <a:t>1 353 170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baseline="0" dirty="0">
                          <a:effectLst/>
                        </a:rPr>
                        <a:t>32.98%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5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baseline="0" dirty="0">
                          <a:effectLst/>
                        </a:rPr>
                        <a:t>Other operating costs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108 391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225 666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baseline="0" dirty="0">
                          <a:effectLst/>
                        </a:rPr>
                        <a:t>-51.97%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53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baseline="0">
                          <a:effectLst/>
                        </a:rPr>
                        <a:t>Total</a:t>
                      </a:r>
                      <a:endParaRPr lang="en-ZA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1 907 785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1 578 836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baseline="0" dirty="0">
                          <a:effectLst/>
                        </a:rPr>
                        <a:t>21.00%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1539"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1539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u="none" strike="noStrike" baseline="0" dirty="0">
                          <a:effectLst/>
                        </a:rPr>
                        <a:t>Surplus</a:t>
                      </a:r>
                      <a:endParaRPr lang="en-ZA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34 898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34 188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2.29%</a:t>
                      </a:r>
                      <a:endParaRPr lang="en-ZA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Picture 2" descr="Macintosh HD:Users:marcellevanniekerk:Desktop:Personal:KAW:KAW FA:KAW Logo design-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7150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86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76172"/>
              </p:ext>
            </p:extLst>
          </p:nvPr>
        </p:nvGraphicFramePr>
        <p:xfrm>
          <a:off x="1919537" y="260648"/>
          <a:ext cx="8352927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97707174"/>
              </p:ext>
            </p:extLst>
          </p:nvPr>
        </p:nvGraphicFramePr>
        <p:xfrm>
          <a:off x="1772529" y="719665"/>
          <a:ext cx="9045526" cy="561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Macintosh HD:Users:marcellevanniekerk:Desktop:Personal:KAW:KAW FA:KAW Logo design-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63" y="5715006"/>
            <a:ext cx="1142931" cy="1142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84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marcellevanniekerk:Desktop:Personal:KAW:KAW FA:KAW Logo design-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593255"/>
            <a:ext cx="1143000" cy="11429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840855630"/>
              </p:ext>
            </p:extLst>
          </p:nvPr>
        </p:nvGraphicFramePr>
        <p:xfrm>
          <a:off x="1406769" y="393895"/>
          <a:ext cx="9642231" cy="621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777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intosh HD:Users:marcellevanniekerk:Desktop:Personal:KAW:KAW FA:KAW Logo design-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56" y="5715046"/>
            <a:ext cx="1143000" cy="11429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73297669"/>
              </p:ext>
            </p:extLst>
          </p:nvPr>
        </p:nvGraphicFramePr>
        <p:xfrm>
          <a:off x="1509932" y="790004"/>
          <a:ext cx="9172135" cy="589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85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631505" y="1"/>
          <a:ext cx="9036495" cy="35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24000" y="3284984"/>
          <a:ext cx="91440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Macintosh HD:Users:marcellevanniekerk:Desktop:Personal:KAW:KAW FA:KAW Logo design-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58" y="5715046"/>
            <a:ext cx="1143000" cy="11429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3271804"/>
              </p:ext>
            </p:extLst>
          </p:nvPr>
        </p:nvGraphicFramePr>
        <p:xfrm>
          <a:off x="1158240" y="-55342"/>
          <a:ext cx="9875519" cy="343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04810585"/>
              </p:ext>
            </p:extLst>
          </p:nvPr>
        </p:nvGraphicFramePr>
        <p:xfrm>
          <a:off x="1158239" y="3432517"/>
          <a:ext cx="9875519" cy="348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5055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68421E370134DA6A8E1BB6E0C13BF" ma:contentTypeVersion="16" ma:contentTypeDescription="Create a new document." ma:contentTypeScope="" ma:versionID="0de4a66b7b2eb5488ddf4d4eb22b8f05">
  <xsd:schema xmlns:xsd="http://www.w3.org/2001/XMLSchema" xmlns:xs="http://www.w3.org/2001/XMLSchema" xmlns:p="http://schemas.microsoft.com/office/2006/metadata/properties" xmlns:ns2="93b8f1f7-a07a-4568-b26b-4e512f69c58f" xmlns:ns3="817cc4c7-9d96-4ab7-8c3b-b7ff6044bfc8" targetNamespace="http://schemas.microsoft.com/office/2006/metadata/properties" ma:root="true" ma:fieldsID="3d7cfd856311aa617d64056d42fecbcc" ns2:_="" ns3:_="">
    <xsd:import namespace="93b8f1f7-a07a-4568-b26b-4e512f69c58f"/>
    <xsd:import namespace="817cc4c7-9d96-4ab7-8c3b-b7ff6044b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8f1f7-a07a-4568-b26b-4e512f69c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a81a29-c9cd-4051-b160-b3f0b7e49b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cc4c7-9d96-4ab7-8c3b-b7ff6044b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29de32-b315-4555-a9af-da104dbab511}" ma:internalName="TaxCatchAll" ma:showField="CatchAllData" ma:web="817cc4c7-9d96-4ab7-8c3b-b7ff6044bf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7cc4c7-9d96-4ab7-8c3b-b7ff6044bfc8" xsi:nil="true"/>
    <lcf76f155ced4ddcb4097134ff3c332f xmlns="93b8f1f7-a07a-4568-b26b-4e512f69c58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9ECF9-7E22-4D5C-A54B-A32CE9D9D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8f1f7-a07a-4568-b26b-4e512f69c58f"/>
    <ds:schemaRef ds:uri="817cc4c7-9d96-4ab7-8c3b-b7ff6044b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5FEB2-D7E0-4527-B685-C321F2FE3FFC}">
  <ds:schemaRefs>
    <ds:schemaRef ds:uri="http://schemas.microsoft.com/office/2006/metadata/properties"/>
    <ds:schemaRef ds:uri="http://schemas.microsoft.com/office/infopath/2007/PartnerControls"/>
    <ds:schemaRef ds:uri="817cc4c7-9d96-4ab7-8c3b-b7ff6044bfc8"/>
    <ds:schemaRef ds:uri="93b8f1f7-a07a-4568-b26b-4e512f69c58f"/>
  </ds:schemaRefs>
</ds:datastoreItem>
</file>

<file path=customXml/itemProps3.xml><?xml version="1.0" encoding="utf-8"?>
<ds:datastoreItem xmlns:ds="http://schemas.openxmlformats.org/officeDocument/2006/customXml" ds:itemID="{D80DFAFE-1CA7-4A12-8CBD-D8C9650705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191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1. VERWELKOMING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Ciske Oosthuizen </cp:lastModifiedBy>
  <cp:revision>52</cp:revision>
  <cp:lastPrinted>2019-05-24T13:13:03Z</cp:lastPrinted>
  <dcterms:created xsi:type="dcterms:W3CDTF">2017-05-12T13:02:25Z</dcterms:created>
  <dcterms:modified xsi:type="dcterms:W3CDTF">2022-05-26T08:46:00Z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0x0101009B568421E370134DA6A8E1BB6E0C13BF</vt:lpwstr>
  </property>
  <property fmtid="{D5CDD505-2E9C-101B-9397-08002B2CF9AE}" pid="3" name="MediaServiceImageTags">
    <vt:lpwstr/>
  </property>
</Properties>
</file>